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4"/>
    <p:sldMasterId id="2147484115" r:id="rId5"/>
  </p:sldMasterIdLst>
  <p:notesMasterIdLst>
    <p:notesMasterId r:id="rId20"/>
  </p:notesMasterIdLst>
  <p:handoutMasterIdLst>
    <p:handoutMasterId r:id="rId21"/>
  </p:handoutMasterIdLst>
  <p:sldIdLst>
    <p:sldId id="763" r:id="rId6"/>
    <p:sldId id="791" r:id="rId7"/>
    <p:sldId id="792" r:id="rId8"/>
    <p:sldId id="787" r:id="rId9"/>
    <p:sldId id="793" r:id="rId10"/>
    <p:sldId id="786" r:id="rId11"/>
    <p:sldId id="794" r:id="rId12"/>
    <p:sldId id="790" r:id="rId13"/>
    <p:sldId id="798" r:id="rId14"/>
    <p:sldId id="785" r:id="rId15"/>
    <p:sldId id="795" r:id="rId16"/>
    <p:sldId id="799" r:id="rId17"/>
    <p:sldId id="783" r:id="rId18"/>
    <p:sldId id="801" r:id="rId19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C8E5AB8-1E4E-B447-A0FF-F0F8F8461291}">
          <p14:sldIdLst>
            <p14:sldId id="763"/>
            <p14:sldId id="791"/>
            <p14:sldId id="792"/>
            <p14:sldId id="787"/>
            <p14:sldId id="793"/>
            <p14:sldId id="786"/>
            <p14:sldId id="794"/>
            <p14:sldId id="790"/>
            <p14:sldId id="798"/>
            <p14:sldId id="785"/>
            <p14:sldId id="795"/>
            <p14:sldId id="799"/>
            <p14:sldId id="783"/>
            <p14:sldId id="801"/>
          </p14:sldIdLst>
        </p14:section>
        <p14:section name="Типовые слайды" id="{25F84F50-1FA3-674E-9681-77F9C9E8BF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рлов Никита Сергеевич" initials="ОНС" lastIdx="3" clrIdx="0">
    <p:extLst/>
  </p:cmAuthor>
  <p:cmAuthor id="2" name="Кочетков Олег Олегович" initials="КОО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0093B2"/>
    <a:srgbClr val="EE1C25"/>
    <a:srgbClr val="E30611"/>
    <a:srgbClr val="4E6470"/>
    <a:srgbClr val="FFFFFF"/>
    <a:srgbClr val="D75C5C"/>
    <a:srgbClr val="20A1BC"/>
    <a:srgbClr val="D12D25"/>
    <a:srgbClr val="D02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5383" autoAdjust="0"/>
  </p:normalViewPr>
  <p:slideViewPr>
    <p:cSldViewPr>
      <p:cViewPr varScale="1">
        <p:scale>
          <a:sx n="91" d="100"/>
          <a:sy n="91" d="100"/>
        </p:scale>
        <p:origin x="34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notesViewPr>
    <p:cSldViewPr showGuides="1">
      <p:cViewPr varScale="1">
        <p:scale>
          <a:sx n="109" d="100"/>
          <a:sy n="109" d="100"/>
        </p:scale>
        <p:origin x="4400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4376582927947"/>
          <c:y val="0.15137110949138793"/>
          <c:w val="0.61636929932641571"/>
          <c:h val="0.61349059506208714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8805-4A9D-AD54-8011B950D80A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8805-4A9D-AD54-8011B950D80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8805-4A9D-AD54-8011B950D80A}"/>
              </c:ext>
            </c:extLst>
          </c:dPt>
          <c:dLbls>
            <c:dLbl>
              <c:idx val="0"/>
              <c:layout>
                <c:manualLayout>
                  <c:x val="0.17878672771400156"/>
                  <c:y val="4.044807966965943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55%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05-4A9D-AD54-8011B950D80A}"/>
                </c:ext>
              </c:extLst>
            </c:dLbl>
            <c:dLbl>
              <c:idx val="1"/>
              <c:layout>
                <c:manualLayout>
                  <c:x val="-0.1351063829787234"/>
                  <c:y val="-7.407407407407407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dirty="0" smtClean="0"/>
                      <a:t>43%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05-4A9D-AD54-8011B950D80A}"/>
                </c:ext>
              </c:extLst>
            </c:dLbl>
            <c:dLbl>
              <c:idx val="2"/>
              <c:layout>
                <c:manualLayout>
                  <c:x val="1.5011820330969268E-2"/>
                  <c:y val="-0.1111111111111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bg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05-4A9D-AD54-8011B950D8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[Книга1]Лист1!$B$11:$B$13</c:f>
              <c:strCache>
                <c:ptCount val="3"/>
                <c:pt idx="0">
                  <c:v>АФК Система</c:v>
                </c:pt>
                <c:pt idx="1">
                  <c:v>МТС</c:v>
                </c:pt>
                <c:pt idx="2">
                  <c:v>Прочие</c:v>
                </c:pt>
              </c:strCache>
            </c:strRef>
          </c:cat>
          <c:val>
            <c:numRef>
              <c:f>[Книга1]Лист1!$C$11:$C$13</c:f>
              <c:numCache>
                <c:formatCode>0%</c:formatCode>
                <c:ptCount val="3"/>
                <c:pt idx="0">
                  <c:v>0.71899999999999997</c:v>
                </c:pt>
                <c:pt idx="1">
                  <c:v>0.26400000000000001</c:v>
                </c:pt>
                <c:pt idx="2">
                  <c:v>1.7000000000000015E-2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05-4A9D-AD54-8011B950D80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"/>
          <c:y val="0.76637537551071788"/>
          <c:w val="0.57670207141455643"/>
          <c:h val="0.22967731481481485"/>
        </c:manualLayout>
      </c:layout>
      <c:overlay val="0"/>
      <c:txPr>
        <a:bodyPr/>
        <a:lstStyle/>
        <a:p>
          <a:pPr>
            <a:defRPr sz="15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6CA672-7672-400B-80A4-B63EDC7F682E}" type="datetimeFigureOut">
              <a:rPr lang="ru-RU"/>
              <a:pPr>
                <a:defRPr/>
              </a:pPr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351EE7-ED70-4552-AA4E-708B13CB6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361068-ED19-47FD-9CE4-73F57CA90C2A}" type="datetimeFigureOut">
              <a:rPr lang="ru-RU"/>
              <a:pPr>
                <a:defRPr/>
              </a:pPr>
              <a:t>26.02.2019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EDABB1-5DD9-4417-B71C-4C3778FA7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2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rgbClr val="C00000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bg2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92B0FA-99E1-3540-BFAC-14561BE88E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498001" y="6334621"/>
            <a:ext cx="1080120" cy="384515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28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tx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tx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ACF2A1-C1F1-5F43-8FFC-31F7328CB6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06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bg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5" name="Picture 2" descr="M:\Data\Digital Marketing\DESIGN\2017\Трудно\Для лены\MTS-Bank_m_cyr_mon_pant_silv.png">
            <a:extLst>
              <a:ext uri="{FF2B5EF4-FFF2-40B4-BE49-F238E27FC236}">
                <a16:creationId xmlns:a16="http://schemas.microsoft.com/office/drawing/2014/main" id="{79AFE83F-6F3E-2140-A2F8-50A159CC20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" y="260648"/>
            <a:ext cx="1357713" cy="4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539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Титульный слайд">
    <p:bg>
      <p:bgPr>
        <a:solidFill>
          <a:srgbClr val="D73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bg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3933056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4" name="Picture 2" descr="M:\Data\Digital Marketing\DESIGN\2017\Трудно\Для лены\MTS-Bank_m_cyr_mon_pant_silv.png">
            <a:extLst>
              <a:ext uri="{FF2B5EF4-FFF2-40B4-BE49-F238E27FC236}">
                <a16:creationId xmlns:a16="http://schemas.microsoft.com/office/drawing/2014/main" id="{2D2AC698-F8E3-D145-8E10-86F02480D6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" y="260648"/>
            <a:ext cx="1357713" cy="4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846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D735C-5929-D745-BD4D-FADDDD6BB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168" y="332657"/>
            <a:ext cx="10961440" cy="100811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3600" b="1" i="0">
                <a:solidFill>
                  <a:schemeClr val="tx1"/>
                </a:solidFill>
                <a:latin typeface="Futura PT" panose="020B0502020204020303" pitchFamily="34" charset="0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8FAD86-25FE-6D42-99D1-FA33B276E2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64552" y="654150"/>
            <a:ext cx="5898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DC4F5A-DDC8-FB4A-B154-38E3042D32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813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93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orient="horz" pos="3884" userDrawn="1">
          <p15:clr>
            <a:srgbClr val="FBAE40"/>
          </p15:clr>
        </p15:guide>
        <p15:guide id="6" orient="horz" pos="41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B277C8-73D0-4B49-9203-B21502362C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498001" y="6334621"/>
            <a:ext cx="1080120" cy="38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385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4" name="Объект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597407" y="1844824"/>
            <a:ext cx="11076923" cy="1224000"/>
          </a:xfrm>
          <a:prstGeom prst="rect">
            <a:avLst/>
          </a:prstGeom>
        </p:spPr>
        <p:txBody>
          <a:bodyPr anchor="ctr"/>
          <a:lstStyle>
            <a:lvl1pPr algn="l">
              <a:defRPr sz="3200" b="1" baseline="0">
                <a:solidFill>
                  <a:srgbClr val="FF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7407" y="3092608"/>
            <a:ext cx="11076923" cy="396000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7B7DC-5404-411A-85DB-6AD4BAEA9E8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197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57B7DC-5404-411A-85DB-6AD4BAEA9E8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11"/>
          <p:cNvSpPr>
            <a:spLocks noGrp="1"/>
          </p:cNvSpPr>
          <p:nvPr>
            <p:ph type="title"/>
          </p:nvPr>
        </p:nvSpPr>
        <p:spPr>
          <a:xfrm>
            <a:off x="3260894" y="288002"/>
            <a:ext cx="8499108" cy="755999"/>
          </a:xfrm>
          <a:prstGeom prst="rect">
            <a:avLst/>
          </a:prstGeom>
        </p:spPr>
        <p:txBody>
          <a:bodyPr anchor="ctr"/>
          <a:lstStyle>
            <a:lvl1pPr algn="r">
              <a:defRPr sz="2200" b="1" baseline="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0039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heme" Target="../theme/them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tags" Target="../tags/tag1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4111" r:id="rId2"/>
    <p:sldLayoutId id="2147484112" r:id="rId3"/>
    <p:sldLayoutId id="2147484113" r:id="rId4"/>
    <p:sldLayoutId id="2147484110" r:id="rId5"/>
    <p:sldLayoutId id="2147484114" r:id="rId6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lang="ru-RU" sz="2200" kern="1200" dirty="0">
          <a:solidFill>
            <a:srgbClr val="A80000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1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956" y="1590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2" name="Объект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56" y="1590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4"/>
          </p:nvPr>
        </p:nvSpPr>
        <p:spPr>
          <a:xfrm>
            <a:off x="9347200" y="649287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657B7DC-5404-411A-85DB-6AD4BAEA9E8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6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6" r:id="rId1"/>
    <p:sldLayoutId id="214748411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lang="ru-RU" sz="2200" kern="1200" dirty="0">
          <a:solidFill>
            <a:srgbClr val="A80000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vklimov@mtsbank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mailto:VRyzhov@mtsbank.r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ECBA654-22C4-324E-8ECC-270640AF1052}"/>
              </a:ext>
            </a:extLst>
          </p:cNvPr>
          <p:cNvSpPr txBox="1">
            <a:spLocks/>
          </p:cNvSpPr>
          <p:nvPr/>
        </p:nvSpPr>
        <p:spPr>
          <a:xfrm>
            <a:off x="623392" y="2204864"/>
            <a:ext cx="10163451" cy="720080"/>
          </a:xfrm>
          <a:prstGeom prst="rect">
            <a:avLst/>
          </a:prstGeom>
        </p:spPr>
        <p:txBody>
          <a:bodyPr lIns="0" tIns="0" rIns="0" bIns="0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ru-RU" sz="3600" b="1" i="0" kern="1200">
                <a:solidFill>
                  <a:schemeClr val="tx1"/>
                </a:solidFill>
                <a:latin typeface="Futura PT" panose="020B0502020204020303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dirty="0" smtClean="0">
                <a:solidFill>
                  <a:srgbClr val="EE1C25"/>
                </a:solidFill>
                <a:latin typeface="Futura New bold"/>
              </a:rPr>
              <a:t>ПАО «МТС-БАНК»</a:t>
            </a:r>
            <a:endParaRPr lang="ru-RU" dirty="0">
              <a:solidFill>
                <a:srgbClr val="EE1C25"/>
              </a:solidFill>
              <a:latin typeface="Futura New bol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384" y="6487904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/>
              <a:t>Генеральная лицензия № 2268 от 17.12.2014 года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3392" y="6263915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>
                <a:solidFill>
                  <a:srgbClr val="D12D25"/>
                </a:solidFill>
              </a:rPr>
              <a:t>Генеральная лицензия № 2268 от 17.12.2014 года</a:t>
            </a:r>
          </a:p>
        </p:txBody>
      </p:sp>
      <p:pic>
        <p:nvPicPr>
          <p:cNvPr id="3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359083"/>
            <a:ext cx="1950332" cy="4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408" y="5830527"/>
            <a:ext cx="2162175" cy="86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76120" y="4072304"/>
            <a:ext cx="3096344" cy="100811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dirty="0" smtClean="0">
                <a:solidFill>
                  <a:srgbClr val="262626"/>
                </a:solidFill>
                <a:latin typeface="+mj-lt"/>
              </a:rPr>
              <a:t>Факторинг</a:t>
            </a:r>
            <a:endParaRPr lang="ru-RU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79776" y="371703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1624" y="559107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417333" y="4853742"/>
            <a:ext cx="2702150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EE1C25"/>
                </a:solidFill>
                <a:latin typeface="+mj-lt"/>
              </a:rPr>
              <a:t>для Поставщика</a:t>
            </a:r>
            <a:endParaRPr lang="ru-RU" sz="2400" b="1" dirty="0">
              <a:solidFill>
                <a:srgbClr val="EE1C25"/>
              </a:solidFill>
              <a:latin typeface="+mj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973212" y="6333803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6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6581296">
            <a:off x="-3057320" y="-2411951"/>
            <a:ext cx="5112568" cy="5112568"/>
          </a:xfrm>
          <a:prstGeom prst="arc">
            <a:avLst>
              <a:gd name="adj1" fmla="val 14806373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76470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75920" y="541024"/>
            <a:ext cx="8280920" cy="461027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Отличия продукта </a:t>
            </a:r>
          </a:p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С РЕГРЕССОМ и БЕЗ РЕГРЕССА</a:t>
            </a:r>
          </a:p>
          <a:p>
            <a:pPr algn="l"/>
            <a:endParaRPr lang="ru-RU" sz="28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4066" y="1444795"/>
            <a:ext cx="2991460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 ФАКТОРИНГ с регрессом</a:t>
            </a:r>
            <a:endParaRPr lang="ru-RU" dirty="0"/>
          </a:p>
        </p:txBody>
      </p:sp>
      <p:sp>
        <p:nvSpPr>
          <p:cNvPr id="8" name="Двойные круглые скобки 7"/>
          <p:cNvSpPr/>
          <p:nvPr/>
        </p:nvSpPr>
        <p:spPr>
          <a:xfrm>
            <a:off x="3174025" y="1444795"/>
            <a:ext cx="2931501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25291" y="1440467"/>
            <a:ext cx="3008516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ФАКТОРИНГ без регресса</a:t>
            </a:r>
            <a:endParaRPr lang="ru-RU" dirty="0"/>
          </a:p>
        </p:txBody>
      </p:sp>
      <p:sp>
        <p:nvSpPr>
          <p:cNvPr id="10" name="Двойные круглые скобки 9"/>
          <p:cNvSpPr/>
          <p:nvPr/>
        </p:nvSpPr>
        <p:spPr>
          <a:xfrm>
            <a:off x="7825291" y="1440467"/>
            <a:ext cx="3008516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46239" y="2459431"/>
            <a:ext cx="3848663" cy="667843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Дебиторская задолженность остается на балансе поставщика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97380" y="3438627"/>
            <a:ext cx="4394821" cy="611219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отражается  на балансе Поставщика как кредит /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83962" y="4371378"/>
            <a:ext cx="4808239" cy="624847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неоплаты Покупателем поставок лежит на Поставщике.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44902" y="5317757"/>
            <a:ext cx="5247299" cy="898862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финансирования Банку осуществляется: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платежей покупателей</a:t>
            </a:r>
          </a:p>
          <a:p>
            <a:pPr marL="742950" lvl="1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Поставщиком в случае не оплаты покупателем (регресс)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827992" y="2459430"/>
            <a:ext cx="3627837" cy="667844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Дебиторская задолженность списывается с баланса Поставщика в момент выплаты финансирования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848881" y="3429233"/>
            <a:ext cx="3606948" cy="640086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не отражается как кредит / </a:t>
            </a:r>
            <a:r>
              <a:rPr lang="ru-RU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балансе Поставщика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848881" y="4373439"/>
            <a:ext cx="3606948" cy="622786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неоплаты Покупателем поставок переходит от Поставщика Банку. Риск потерь минимизирован.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825291" y="5317757"/>
            <a:ext cx="3606948" cy="898862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Возврат финансирования Банку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осуществляется только из платежей покупателей, т.к. регресс отсутствует.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6960096" y="2569816"/>
            <a:ext cx="0" cy="3646803"/>
          </a:xfrm>
          <a:prstGeom prst="line">
            <a:avLst/>
          </a:prstGeom>
          <a:ln w="22225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950075" y="127091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93835" y="275568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83962" y="2120914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427124" y="281670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-99920" y="6453336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Нашивка 26"/>
          <p:cNvSpPr/>
          <p:nvPr/>
        </p:nvSpPr>
        <p:spPr>
          <a:xfrm>
            <a:off x="7432025" y="2571375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Нашивка 26"/>
          <p:cNvSpPr/>
          <p:nvPr/>
        </p:nvSpPr>
        <p:spPr>
          <a:xfrm>
            <a:off x="7281163" y="2571375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Нашивка 26"/>
          <p:cNvSpPr/>
          <p:nvPr/>
        </p:nvSpPr>
        <p:spPr>
          <a:xfrm flipH="1">
            <a:off x="6488168" y="5589240"/>
            <a:ext cx="221337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Нашивка 26"/>
          <p:cNvSpPr/>
          <p:nvPr/>
        </p:nvSpPr>
        <p:spPr>
          <a:xfrm flipH="1">
            <a:off x="6337306" y="5589240"/>
            <a:ext cx="221337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Прямоугольник 223"/>
          <p:cNvSpPr/>
          <p:nvPr/>
        </p:nvSpPr>
        <p:spPr>
          <a:xfrm>
            <a:off x="10534454" y="6274131"/>
            <a:ext cx="1080120" cy="356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43" y="117755"/>
            <a:ext cx="5426424" cy="879581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Процесс взаимодействия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968208" y="410395"/>
            <a:ext cx="26552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/>
              </a:rPr>
              <a:t>Факторинг с регрессом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Факторинг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без регресса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Дуга 4"/>
          <p:cNvSpPr/>
          <p:nvPr/>
        </p:nvSpPr>
        <p:spPr>
          <a:xfrm rot="13012551">
            <a:off x="10643014" y="-2285762"/>
            <a:ext cx="5112568" cy="5112568"/>
          </a:xfrm>
          <a:prstGeom prst="arc">
            <a:avLst>
              <a:gd name="adj1" fmla="val 15370703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8608" y="1155237"/>
            <a:ext cx="1517020" cy="32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" name="Нашивка 26"/>
          <p:cNvSpPr/>
          <p:nvPr/>
        </p:nvSpPr>
        <p:spPr>
          <a:xfrm>
            <a:off x="2921823" y="1118933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1751587" y="1610289"/>
            <a:ext cx="215444" cy="12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5087888" y="217790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Прямоугольник 153"/>
          <p:cNvSpPr/>
          <p:nvPr/>
        </p:nvSpPr>
        <p:spPr>
          <a:xfrm>
            <a:off x="1796481" y="1073288"/>
            <a:ext cx="215444" cy="12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3" name="Нашивка 26"/>
          <p:cNvSpPr/>
          <p:nvPr/>
        </p:nvSpPr>
        <p:spPr>
          <a:xfrm>
            <a:off x="2770961" y="1118933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0321" y="1952875"/>
            <a:ext cx="2360640" cy="468889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Анализ и структурирование сделки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5" name="Скругленный прямоугольник 174"/>
          <p:cNvSpPr/>
          <p:nvPr/>
        </p:nvSpPr>
        <p:spPr>
          <a:xfrm>
            <a:off x="3530869" y="2459560"/>
            <a:ext cx="218508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 пакета документов</a:t>
            </a:r>
          </a:p>
        </p:txBody>
      </p:sp>
      <p:pic>
        <p:nvPicPr>
          <p:cNvPr id="176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9473" y="658511"/>
            <a:ext cx="978413" cy="20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7" name="Скругленный прямоугольник 176"/>
          <p:cNvSpPr/>
          <p:nvPr/>
        </p:nvSpPr>
        <p:spPr>
          <a:xfrm>
            <a:off x="2921823" y="3219956"/>
            <a:ext cx="3403183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Утверждение сделки и лимитов на поставщика / покупателя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25342" y="1151367"/>
            <a:ext cx="1695208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ПОСТАВЩИК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79" name="Двойные круглые скобки 178"/>
          <p:cNvSpPr/>
          <p:nvPr/>
        </p:nvSpPr>
        <p:spPr>
          <a:xfrm>
            <a:off x="525342" y="1151367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0" name="Скругленный прямоугольник 179"/>
          <p:cNvSpPr/>
          <p:nvPr/>
        </p:nvSpPr>
        <p:spPr>
          <a:xfrm>
            <a:off x="263352" y="3926197"/>
            <a:ext cx="244707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Подписание договора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факторинга поставщиком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1" name="Скругленный прямоугольник 180"/>
          <p:cNvSpPr/>
          <p:nvPr/>
        </p:nvSpPr>
        <p:spPr>
          <a:xfrm>
            <a:off x="2033855" y="4678647"/>
            <a:ext cx="218508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ru-RU" sz="1400" dirty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Подключение к ЭДО Банка</a:t>
            </a:r>
          </a:p>
        </p:txBody>
      </p:sp>
      <p:sp>
        <p:nvSpPr>
          <p:cNvPr id="182" name="Скругленный прямоугольник 181"/>
          <p:cNvSpPr/>
          <p:nvPr/>
        </p:nvSpPr>
        <p:spPr>
          <a:xfrm>
            <a:off x="527450" y="5448875"/>
            <a:ext cx="2806204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Направление уведомления </a:t>
            </a:r>
            <a:r>
              <a:rPr lang="ru-RU" sz="1400" dirty="0" smtClean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покупателю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Скругленный прямоугольник 182"/>
          <p:cNvSpPr/>
          <p:nvPr/>
        </p:nvSpPr>
        <p:spPr>
          <a:xfrm>
            <a:off x="3866822" y="5827301"/>
            <a:ext cx="3217041" cy="620074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Отгрузка товара в рамках факторинга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" name="Скругленный прямоугольник 183"/>
          <p:cNvSpPr/>
          <p:nvPr/>
        </p:nvSpPr>
        <p:spPr>
          <a:xfrm>
            <a:off x="8558776" y="2482266"/>
            <a:ext cx="2959419" cy="85136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Предоставление поставщиком  документов, подтверждающих действительность денежного требования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6" name="Прямая со стрелкой 185"/>
          <p:cNvCxnSpPr/>
          <p:nvPr/>
        </p:nvCxnSpPr>
        <p:spPr>
          <a:xfrm flipV="1">
            <a:off x="1505610" y="2778688"/>
            <a:ext cx="1872567" cy="12373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>
            <a:off x="1505610" y="2541216"/>
            <a:ext cx="0" cy="249845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flipH="1">
            <a:off x="5794089" y="2778688"/>
            <a:ext cx="1289774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 flipH="1">
            <a:off x="7083863" y="2791061"/>
            <a:ext cx="9147" cy="658544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 стрелкой 192"/>
          <p:cNvCxnSpPr/>
          <p:nvPr/>
        </p:nvCxnSpPr>
        <p:spPr>
          <a:xfrm flipH="1">
            <a:off x="6502006" y="3449605"/>
            <a:ext cx="591005" cy="0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flipH="1">
            <a:off x="1505610" y="3444728"/>
            <a:ext cx="1204822" cy="4877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 стрелкой 197"/>
          <p:cNvCxnSpPr/>
          <p:nvPr/>
        </p:nvCxnSpPr>
        <p:spPr>
          <a:xfrm>
            <a:off x="1505609" y="3464326"/>
            <a:ext cx="1" cy="29620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 flipH="1">
            <a:off x="2885982" y="4155846"/>
            <a:ext cx="842626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 стрелкой 204"/>
          <p:cNvCxnSpPr/>
          <p:nvPr/>
        </p:nvCxnSpPr>
        <p:spPr>
          <a:xfrm>
            <a:off x="3728608" y="4163207"/>
            <a:ext cx="0" cy="40110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 flipH="1">
            <a:off x="813374" y="4906410"/>
            <a:ext cx="983107" cy="1886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 стрелкой 208"/>
          <p:cNvCxnSpPr/>
          <p:nvPr/>
        </p:nvCxnSpPr>
        <p:spPr>
          <a:xfrm>
            <a:off x="820933" y="4906410"/>
            <a:ext cx="0" cy="40110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Скругленный прямоугольник 209"/>
          <p:cNvSpPr/>
          <p:nvPr/>
        </p:nvSpPr>
        <p:spPr>
          <a:xfrm>
            <a:off x="8558121" y="3537604"/>
            <a:ext cx="295941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Верификация поставок Банком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8558121" y="4205171"/>
            <a:ext cx="295941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Выплата поставщику финансирования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2" name="Скругленный прямоугольник 211"/>
          <p:cNvSpPr/>
          <p:nvPr/>
        </p:nvSpPr>
        <p:spPr>
          <a:xfrm>
            <a:off x="8558121" y="4862294"/>
            <a:ext cx="2963719" cy="64301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Операционное сопровождение и управление дебиторской задолженностью Банком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13" name="Скругленный прямоугольник 212"/>
          <p:cNvSpPr/>
          <p:nvPr/>
        </p:nvSpPr>
        <p:spPr>
          <a:xfrm>
            <a:off x="8558121" y="5703134"/>
            <a:ext cx="2963719" cy="64301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Ежеквартальный мониторинг, ежегодный пересмотр лимита Банком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14" name="Прямая со стрелкой 213"/>
          <p:cNvCxnSpPr/>
          <p:nvPr/>
        </p:nvCxnSpPr>
        <p:spPr>
          <a:xfrm flipV="1">
            <a:off x="1835247" y="6188952"/>
            <a:ext cx="1872567" cy="12373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единительная линия 214"/>
          <p:cNvCxnSpPr/>
          <p:nvPr/>
        </p:nvCxnSpPr>
        <p:spPr>
          <a:xfrm>
            <a:off x="1835247" y="6061442"/>
            <a:ext cx="0" cy="151791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Нашивка 26"/>
          <p:cNvSpPr/>
          <p:nvPr/>
        </p:nvSpPr>
        <p:spPr>
          <a:xfrm>
            <a:off x="7449880" y="5915476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2" name="Нашивка 26"/>
          <p:cNvSpPr/>
          <p:nvPr/>
        </p:nvSpPr>
        <p:spPr>
          <a:xfrm>
            <a:off x="7299018" y="5915476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25" name="Прямая соединительная линия 224"/>
          <p:cNvCxnSpPr/>
          <p:nvPr/>
        </p:nvCxnSpPr>
        <p:spPr>
          <a:xfrm>
            <a:off x="8158190" y="2448360"/>
            <a:ext cx="0" cy="398380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>
            <a:off x="8083558" y="865420"/>
            <a:ext cx="259228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8590385" y="1995974"/>
            <a:ext cx="2379088" cy="449453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 smtClean="0">
                <a:ln>
                  <a:noFill/>
                </a:ln>
                <a:solidFill>
                  <a:srgbClr val="0093B2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ПОСТОЯННЫЙ ОПЕРАЦИОННЫЙ</a:t>
            </a:r>
            <a:r>
              <a:rPr kumimoji="0" lang="ru-RU" sz="1100" i="0" u="none" strike="noStrike" kern="1200" cap="none" spc="0" normalizeH="0" noProof="0" dirty="0" smtClean="0">
                <a:ln>
                  <a:noFill/>
                </a:ln>
                <a:solidFill>
                  <a:srgbClr val="0093B2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 ПРОЦЕСС:</a:t>
            </a:r>
            <a:endParaRPr kumimoji="0" lang="ru-RU" sz="1100" i="0" u="none" strike="noStrike" kern="1200" cap="none" spc="0" normalizeH="0" baseline="0" noProof="0" dirty="0">
              <a:ln>
                <a:noFill/>
              </a:ln>
              <a:solidFill>
                <a:srgbClr val="0093B2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9010560" y="3359315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1026784" y="4026882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9010560" y="4664469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1026784" y="5524845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25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2264829">
            <a:off x="-3243230" y="4026873"/>
            <a:ext cx="5112568" cy="5112568"/>
          </a:xfrm>
          <a:prstGeom prst="arc">
            <a:avLst>
              <a:gd name="adj1" fmla="val 14858109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580526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6439" y="110465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Возможные варианты оплаты комиссии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4362" y="1441925"/>
            <a:ext cx="6807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работе по факторингу возможно разделение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факторинговой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комиссии между поставщиком и покупателем в зависимости от достигнутых договоренностей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324655" y="454243"/>
            <a:ext cx="1460336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ФАКТОРИНГ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408368" y="884584"/>
            <a:ext cx="27836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2845535" y="3253986"/>
            <a:ext cx="2501488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1: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ПОСТАВЩИК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259240" y="3232323"/>
            <a:ext cx="64404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всю комиссию оплачивает Поставщик (стандартный вариант)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883133" y="3801953"/>
            <a:ext cx="2467058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2: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259240" y="3797277"/>
            <a:ext cx="528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всю комиссию оплачивает 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445778" y="4421174"/>
            <a:ext cx="4652132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3: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ПОСТАВЩИК + 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618968" y="4399511"/>
            <a:ext cx="5112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комиссия делится между поставщиком и покупателем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312024" y="5301208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93236" y="2780928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Скругленный прямоугольник 15"/>
          <p:cNvSpPr/>
          <p:nvPr/>
        </p:nvSpPr>
        <p:spPr>
          <a:xfrm>
            <a:off x="2820278" y="3151794"/>
            <a:ext cx="8710534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0149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561375" y="221579"/>
            <a:ext cx="2414933" cy="507431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400" dirty="0" smtClean="0">
                <a:solidFill>
                  <a:srgbClr val="262626"/>
                </a:solidFill>
                <a:latin typeface="+mj-lt"/>
              </a:rPr>
              <a:t>сегодня</a:t>
            </a:r>
            <a:endParaRPr lang="ru-RU" sz="24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83432" y="1052736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Универсальный коммерческий банк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ТОП-50</a:t>
            </a:r>
            <a:endParaRPr lang="ru-RU" sz="1400" b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83432" y="1589891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Группа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АФК «Система»</a:t>
            </a:r>
            <a:endParaRPr lang="ru-RU" sz="1400" b="1" dirty="0"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83432" y="2112853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Более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25 лет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на российском и международном рынке</a:t>
            </a:r>
            <a:endParaRPr lang="ru-RU" sz="1400" b="1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83432" y="2667431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Чистая прибыль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3,1 млрд. рублей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за 9 мес. 2018 года </a:t>
            </a:r>
            <a:endParaRPr lang="ru-RU" sz="1400" b="1" dirty="0"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4231" y="1176749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90745" y="1731327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90745" y="2256869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0745" y="2811447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487240" y="3994835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Глубокая экспертиза в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кредитовании реального сектора</a:t>
            </a:r>
            <a:endParaRPr lang="ru-RU" sz="1400" b="1" dirty="0">
              <a:latin typeface="+mj-lt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484839" y="4531990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Транзакционные решения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любой сложности</a:t>
            </a:r>
            <a:endParaRPr lang="ru-RU" sz="1400" dirty="0">
              <a:latin typeface="+mj-lt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539307" y="4930939"/>
            <a:ext cx="5670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Работа с </a:t>
            </a:r>
            <a:r>
              <a:rPr lang="ru-RU" sz="1400" b="1" dirty="0" smtClean="0">
                <a:solidFill>
                  <a:srgbClr val="262626"/>
                </a:solidFill>
              </a:rPr>
              <a:t>холдингами, группами компаний </a:t>
            </a:r>
            <a:r>
              <a:rPr lang="ru-RU" sz="1400" dirty="0" smtClean="0">
                <a:solidFill>
                  <a:srgbClr val="262626"/>
                </a:solidFill>
              </a:rPr>
              <a:t>и</a:t>
            </a:r>
            <a:r>
              <a:rPr lang="ru-RU" sz="1400" b="1" dirty="0" smtClean="0">
                <a:solidFill>
                  <a:srgbClr val="262626"/>
                </a:solidFill>
              </a:rPr>
              <a:t> транснациональными корпорациями</a:t>
            </a:r>
            <a:endParaRPr lang="ru-RU" sz="14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484839" y="5609530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Широкая сеть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обслуживания и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поддержка 24/7 </a:t>
            </a:r>
            <a:endParaRPr lang="ru-RU" sz="1400" b="1" dirty="0">
              <a:latin typeface="+mj-lt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017295" y="4118848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003809" y="4673426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003809" y="5198968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003809" y="5753546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graphicFrame>
        <p:nvGraphicFramePr>
          <p:cNvPr id="88" name="Диаграмма 87"/>
          <p:cNvGraphicFramePr>
            <a:graphicFrameLocks/>
          </p:cNvGraphicFramePr>
          <p:nvPr>
            <p:extLst/>
          </p:nvPr>
        </p:nvGraphicFramePr>
        <p:xfrm>
          <a:off x="623888" y="3495039"/>
          <a:ext cx="3103821" cy="3217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0" name="Прямоугольник 89"/>
          <p:cNvSpPr/>
          <p:nvPr/>
        </p:nvSpPr>
        <p:spPr>
          <a:xfrm>
            <a:off x="335360" y="3329164"/>
            <a:ext cx="1980000" cy="31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>
              <a:spcBef>
                <a:spcPts val="1200"/>
              </a:spcBef>
            </a:pPr>
            <a:r>
              <a:rPr lang="ru-RU" b="1" dirty="0" smtClean="0">
                <a:solidFill>
                  <a:srgbClr val="C00000"/>
                </a:solidFill>
                <a:latin typeface="+mj-lt"/>
                <a:cs typeface="Arial" charset="0"/>
              </a:rPr>
              <a:t>Акционеры</a:t>
            </a:r>
            <a:endParaRPr lang="ru-RU" b="1" dirty="0">
              <a:solidFill>
                <a:srgbClr val="C00000"/>
              </a:solidFill>
              <a:latin typeface="+mj-lt"/>
              <a:cs typeface="Arial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431704" y="5022209"/>
            <a:ext cx="177070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3" name="Рисунок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4498" y="3877391"/>
            <a:ext cx="1028473" cy="694219"/>
          </a:xfrm>
          <a:prstGeom prst="rect">
            <a:avLst/>
          </a:prstGeom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9539" y="5176144"/>
            <a:ext cx="1338389" cy="551515"/>
          </a:xfrm>
          <a:prstGeom prst="rect">
            <a:avLst/>
          </a:prstGeom>
          <a:effectLst>
            <a:softEdge rad="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4469519" y="4407495"/>
            <a:ext cx="732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D12D25"/>
                </a:solidFill>
                <a:latin typeface="+mj-lt"/>
              </a:rPr>
              <a:t>B</a:t>
            </a:r>
            <a:r>
              <a:rPr lang="en-US" sz="2400" b="1" dirty="0">
                <a:solidFill>
                  <a:srgbClr val="D12D25"/>
                </a:solidFill>
                <a:latin typeface="+mj-lt"/>
              </a:rPr>
              <a:t>B-</a:t>
            </a:r>
            <a:endParaRPr lang="ru-RU" sz="2400" b="1" dirty="0">
              <a:solidFill>
                <a:srgbClr val="D12D25"/>
              </a:solidFill>
              <a:latin typeface="+mj-lt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4169267" y="5559623"/>
            <a:ext cx="1263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rgbClr val="D12D25"/>
                </a:solidFill>
                <a:latin typeface="+mj-lt"/>
              </a:rPr>
              <a:t>ruBBB</a:t>
            </a:r>
            <a:r>
              <a:rPr lang="en-US" sz="2400" b="1" dirty="0">
                <a:solidFill>
                  <a:srgbClr val="D12D25"/>
                </a:solidFill>
                <a:latin typeface="+mj-lt"/>
              </a:rPr>
              <a:t>-</a:t>
            </a:r>
            <a:endParaRPr lang="ru-RU" sz="2400" b="1" dirty="0">
              <a:solidFill>
                <a:srgbClr val="D12D25"/>
              </a:solidFill>
              <a:latin typeface="+mj-lt"/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3935760" y="6165850"/>
            <a:ext cx="20631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243855" y="3212976"/>
            <a:ext cx="34380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9769177" y="3717032"/>
            <a:ext cx="20874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8472264" y="332656"/>
            <a:ext cx="3095849" cy="31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r">
              <a:spcBef>
                <a:spcPts val="1200"/>
              </a:spcBef>
            </a:pPr>
            <a:r>
              <a:rPr lang="ru-RU" sz="1600" b="1" dirty="0" smtClean="0">
                <a:solidFill>
                  <a:srgbClr val="C00000"/>
                </a:solidFill>
                <a:latin typeface="+mj-lt"/>
                <a:cs typeface="Arial" charset="0"/>
              </a:rPr>
              <a:t>Ключевые показатели</a:t>
            </a:r>
            <a:endParaRPr lang="ru-RU" sz="1600" b="1" dirty="0">
              <a:solidFill>
                <a:srgbClr val="C00000"/>
              </a:solidFill>
              <a:latin typeface="+mj-lt"/>
              <a:cs typeface="Arial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31551" y="1038685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6831551" y="1042851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62626"/>
                </a:solidFill>
                <a:latin typeface="+mj-lt"/>
              </a:rPr>
              <a:t>АКТИВЫ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6975567" y="1471278"/>
            <a:ext cx="19770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200" b="1" dirty="0" smtClean="0">
                <a:solidFill>
                  <a:srgbClr val="D12D25"/>
                </a:solidFill>
                <a:latin typeface="+mj-lt"/>
              </a:rPr>
              <a:t>148</a:t>
            </a:r>
            <a:r>
              <a:rPr lang="en-US" sz="2200" b="1" dirty="0" smtClean="0">
                <a:solidFill>
                  <a:srgbClr val="D12D25"/>
                </a:solidFill>
                <a:latin typeface="+mj-lt"/>
              </a:rPr>
              <a:t>,0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 млрд. руб.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6824788" y="2340629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6719573" y="2344795"/>
            <a:ext cx="1334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62626"/>
                </a:solidFill>
                <a:latin typeface="+mj-lt"/>
              </a:rPr>
              <a:t>КАПИТАЛ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7104112" y="2773222"/>
            <a:ext cx="1794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200" b="1" dirty="0" smtClean="0">
                <a:solidFill>
                  <a:srgbClr val="D12D25"/>
                </a:solidFill>
                <a:latin typeface="+mj-lt"/>
              </a:rPr>
              <a:t>22,4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 млрд. руб.</a:t>
            </a: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9398984" y="2320920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9288725" y="2259151"/>
            <a:ext cx="781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262626"/>
                </a:solidFill>
                <a:latin typeface="+mj-lt"/>
              </a:rPr>
              <a:t>Н1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9678308" y="2753513"/>
            <a:ext cx="1794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200" b="1" dirty="0" smtClean="0">
                <a:solidFill>
                  <a:srgbClr val="D12D25"/>
                </a:solidFill>
                <a:latin typeface="+mj-lt"/>
              </a:rPr>
              <a:t>14,3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%</a:t>
            </a: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6096000" y="620688"/>
            <a:ext cx="205874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776840" y="6400800"/>
            <a:ext cx="206592" cy="1965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6840" y="6021288"/>
            <a:ext cx="206592" cy="196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5" descr="MTSBank_rus-1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0745" y="240645"/>
            <a:ext cx="2113969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24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745" y="240645"/>
            <a:ext cx="2113969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71940" y="1141198"/>
            <a:ext cx="814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Побеждайте с факторингом </a:t>
            </a:r>
            <a:b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от МТС Банка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!</a:t>
            </a:r>
            <a:r>
              <a:rPr lang="ru-RU" sz="3000" b="1" dirty="0" smtClean="0">
                <a:solidFill>
                  <a:srgbClr val="FFFFFF">
                    <a:lumMod val="65000"/>
                  </a:srgbClr>
                </a:solidFill>
                <a:latin typeface="Futura Medium" charset="0"/>
                <a:ea typeface="Futura Medium" charset="0"/>
                <a:cs typeface="Futura Medium" charset="0"/>
              </a:rPr>
              <a:t>*</a:t>
            </a:r>
            <a:endParaRPr lang="ru-RU" sz="3000" b="1" dirty="0">
              <a:solidFill>
                <a:srgbClr val="FFFFFF">
                  <a:lumMod val="65000"/>
                </a:srgbClr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78492" y="5267086"/>
            <a:ext cx="8157933" cy="804225"/>
          </a:xfrm>
          <a:prstGeom prst="roundRect">
            <a:avLst>
              <a:gd name="adj" fmla="val 9377"/>
            </a:avLst>
          </a:prstGeom>
          <a:noFill/>
          <a:ln w="12700"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3552" y="5350532"/>
            <a:ext cx="31695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/>
              <a:t>Климов Виталий </a:t>
            </a:r>
          </a:p>
          <a:p>
            <a:r>
              <a:rPr lang="ru-RU" sz="1600" u="sng" dirty="0"/>
              <a:t>Рыжов Владислав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4124" y="2452347"/>
            <a:ext cx="3756291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07829" y="2793295"/>
            <a:ext cx="4042121" cy="103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от 11%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годовых без НДС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100%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от суммы поставки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срок </a:t>
            </a: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180 дней</a:t>
            </a:r>
            <a:endParaRPr lang="ru-RU" sz="1600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91216" y="2430508"/>
            <a:ext cx="4052945" cy="1796976"/>
          </a:xfrm>
          <a:prstGeom prst="roundRect">
            <a:avLst>
              <a:gd name="adj" fmla="val 4219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4597" y="2898877"/>
            <a:ext cx="35741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Факторинг — финансирование </a:t>
            </a:r>
            <a:b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</a:b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под уступку дебиторской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задолженности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на условиях:</a:t>
            </a:r>
            <a:endParaRPr lang="en-US" sz="1600" b="1" dirty="0">
              <a:solidFill>
                <a:srgbClr val="FFFFFF"/>
              </a:solidFill>
              <a:latin typeface="Futura PT Book" panose="020B05020202040203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32" y="4252258"/>
            <a:ext cx="94378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Срок  принятия решения Банком не более </a:t>
            </a:r>
            <a:r>
              <a:rPr lang="en-US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2-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х дней при наличии вашего (проекта) контракта/условий тендера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85015" y="6253712"/>
            <a:ext cx="17363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  <a:sym typeface="DIN Alternate"/>
              </a:rPr>
              <a:t>* Не является офертой</a:t>
            </a:r>
            <a:endParaRPr lang="en-US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  <a:sym typeface="DIN Alternate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233069" y="5350532"/>
            <a:ext cx="2326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+7 (</a:t>
            </a:r>
            <a:r>
              <a:rPr lang="en-US" sz="1600" dirty="0"/>
              <a:t>926) 123-91-25</a:t>
            </a:r>
            <a:endParaRPr lang="ru-RU" sz="1600" dirty="0"/>
          </a:p>
          <a:p>
            <a:r>
              <a:rPr lang="ru-RU" sz="1600" dirty="0"/>
              <a:t>+7 (929) 985-28-27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02913" y="5350531"/>
            <a:ext cx="22632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u="sng" dirty="0">
                <a:hlinkClick r:id="rId3"/>
              </a:rPr>
              <a:t>vklimov@mtsbank.ru</a:t>
            </a:r>
            <a:endParaRPr lang="ru-RU" sz="1400" b="1" u="sng" dirty="0"/>
          </a:p>
          <a:p>
            <a:r>
              <a:rPr lang="ru-RU" sz="1400" b="1" u="sng" dirty="0">
                <a:hlinkClick r:id="rId4"/>
              </a:rPr>
              <a:t>VRyzhov@mtsbank.ru</a:t>
            </a:r>
            <a:endParaRPr lang="ru-RU" sz="1400" b="1" u="sng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7892" y="5598524"/>
            <a:ext cx="268650" cy="2111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848" y="5547634"/>
            <a:ext cx="262077" cy="262077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6973212" y="836712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53476" y="2060848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6165304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83433" y="4544646"/>
            <a:ext cx="93518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Узнайте подробнее о </a:t>
            </a:r>
            <a:r>
              <a:rPr lang="ru-RU" sz="1300" dirty="0" err="1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факториновых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 решениях и индивидуальных условиях для В</a:t>
            </a:r>
            <a:r>
              <a:rPr lang="ru-RU" sz="1300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ашей 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компании у нашего консультанта</a:t>
            </a:r>
          </a:p>
        </p:txBody>
      </p:sp>
    </p:spTree>
    <p:extLst>
      <p:ext uri="{BB962C8B-B14F-4D97-AF65-F5344CB8AC3E}">
        <p14:creationId xmlns:p14="http://schemas.microsoft.com/office/powerpoint/2010/main" val="11563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6581296">
            <a:off x="-3057320" y="-2411951"/>
            <a:ext cx="5112568" cy="5112568"/>
          </a:xfrm>
          <a:prstGeom prst="arc">
            <a:avLst>
              <a:gd name="adj1" fmla="val 14806373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76470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520447" y="407793"/>
            <a:ext cx="6574284" cy="993545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Удобный инструмент для развития бизнеса</a:t>
            </a:r>
          </a:p>
          <a:p>
            <a:pPr algn="l"/>
            <a:endParaRPr lang="ru-RU" sz="28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78428" y="4411905"/>
            <a:ext cx="2991460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 ФАКТОРИНГ с регрессом</a:t>
            </a:r>
            <a:endParaRPr lang="ru-RU" dirty="0"/>
          </a:p>
        </p:txBody>
      </p:sp>
      <p:sp>
        <p:nvSpPr>
          <p:cNvPr id="8" name="Двойные круглые скобки 7"/>
          <p:cNvSpPr/>
          <p:nvPr/>
        </p:nvSpPr>
        <p:spPr>
          <a:xfrm>
            <a:off x="4338387" y="4411905"/>
            <a:ext cx="2931501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4108" y="5047315"/>
            <a:ext cx="3008516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ФАКТОРИНГ без регресса</a:t>
            </a:r>
            <a:endParaRPr lang="ru-RU" dirty="0"/>
          </a:p>
        </p:txBody>
      </p:sp>
      <p:sp>
        <p:nvSpPr>
          <p:cNvPr id="10" name="Двойные круглые скобки 9"/>
          <p:cNvSpPr/>
          <p:nvPr/>
        </p:nvSpPr>
        <p:spPr>
          <a:xfrm>
            <a:off x="8704108" y="5047315"/>
            <a:ext cx="3008516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8796" y="1259035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63352" y="2671981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41315" y="208218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271467" y="265490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-99920" y="6453336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3752002" y="1590362"/>
            <a:ext cx="1586973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/>
              </a:rPr>
              <a:t>ФАКТОРИНГ -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4232775" y="2058589"/>
            <a:ext cx="755615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комплексный продукт,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позволяющий Вашей компании получить оперативное </a:t>
            </a:r>
            <a:r>
              <a:rPr kumimoji="0" lang="ru-RU" sz="1400" b="0" i="0" u="none" strike="noStrike" kern="1200" cap="none" spc="0" normalizeH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беззалоговое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финансирование под уступку права денежного требования по осуществляемым поставкам, исключить риск неоплаты отгруженного товара, передать на аутсорсинг управление дебиторской задолженностью, улучшить качество своей финансовой отчетности, получить дополнительные конкурентные преимущества, а также существенно увеличить объемы продаж и коммерческой прибыли Вашего бизнеса. 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295800" y="3659027"/>
            <a:ext cx="741682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573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2253066">
            <a:off x="-3243230" y="4026873"/>
            <a:ext cx="5112568" cy="5112568"/>
          </a:xfrm>
          <a:prstGeom prst="arc">
            <a:avLst>
              <a:gd name="adj1" fmla="val 14858109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580526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548770" y="213770"/>
            <a:ext cx="1259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Факторинг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647970" y="583757"/>
            <a:ext cx="2544030" cy="10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63352" y="-31513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Решение актуальных задач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23030" y="1331932"/>
            <a:ext cx="2088136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ГЕНЕРАЛЬНОГО</a:t>
            </a:r>
            <a:endParaRPr lang="ru-RU" dirty="0">
              <a:solidFill>
                <a:srgbClr val="262626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ДИРЕКТОРА</a:t>
            </a:r>
          </a:p>
        </p:txBody>
      </p:sp>
      <p:sp>
        <p:nvSpPr>
          <p:cNvPr id="9" name="Двойные круглые скобки 8"/>
          <p:cNvSpPr/>
          <p:nvPr/>
        </p:nvSpPr>
        <p:spPr>
          <a:xfrm>
            <a:off x="1348853" y="1258521"/>
            <a:ext cx="2236491" cy="662566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71336" y="1270947"/>
            <a:ext cx="2330638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КОММЕРЧЕСКОГО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262626"/>
                </a:solidFill>
              </a:rPr>
              <a:t>ДИРЕКТОРА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Двойные круглые скобки 10"/>
          <p:cNvSpPr/>
          <p:nvPr/>
        </p:nvSpPr>
        <p:spPr>
          <a:xfrm>
            <a:off x="8256240" y="1270947"/>
            <a:ext cx="2360825" cy="646331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2039" y="1713909"/>
            <a:ext cx="1956156" cy="646331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ФИНАНСОВОГО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ДИРЕКТОРА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Двойные круглые скобки 12"/>
          <p:cNvSpPr/>
          <p:nvPr/>
        </p:nvSpPr>
        <p:spPr>
          <a:xfrm>
            <a:off x="4902172" y="1713910"/>
            <a:ext cx="2073446" cy="646331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256240" y="2205066"/>
            <a:ext cx="24511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Расширение конкурентных преимуществ за счет предоставления отсрочки платежа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1400" dirty="0">
              <a:solidFill>
                <a:srgbClr val="262626"/>
              </a:solidFill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Повышение качества платежной дисциплины покупателей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1400" dirty="0">
              <a:solidFill>
                <a:srgbClr val="262626"/>
              </a:solidFill>
              <a:latin typeface="Arial"/>
            </a:endParaRPr>
          </a:p>
          <a:p>
            <a:pPr algn="ctr">
              <a:lnSpc>
                <a:spcPct val="120000"/>
              </a:lnSpc>
              <a:buClr>
                <a:srgbClr val="C00000"/>
              </a:buClr>
            </a:pPr>
            <a:r>
              <a:rPr lang="ru-RU" sz="1400" dirty="0">
                <a:solidFill>
                  <a:srgbClr val="262626"/>
                </a:solidFill>
              </a:rPr>
              <a:t>Выход на новые рынки сбыта и расширение клиентской </a:t>
            </a:r>
            <a:r>
              <a:rPr lang="ru-RU" sz="1400" dirty="0" smtClean="0">
                <a:solidFill>
                  <a:srgbClr val="262626"/>
                </a:solidFill>
              </a:rPr>
              <a:t>базы</a:t>
            </a:r>
          </a:p>
          <a:p>
            <a:pPr algn="ctr">
              <a:lnSpc>
                <a:spcPct val="120000"/>
              </a:lnSpc>
              <a:buClr>
                <a:srgbClr val="C00000"/>
              </a:buClr>
            </a:pPr>
            <a:endParaRPr lang="ru-RU" sz="1400" dirty="0">
              <a:solidFill>
                <a:srgbClr val="262626"/>
              </a:solidFill>
              <a:latin typeface="Arial"/>
            </a:endParaRPr>
          </a:p>
          <a:p>
            <a:pPr algn="ctr">
              <a:lnSpc>
                <a:spcPct val="120000"/>
              </a:lnSpc>
              <a:buClr>
                <a:srgbClr val="C00000"/>
              </a:buClr>
            </a:pPr>
            <a:r>
              <a:rPr lang="ru-RU" sz="1400" dirty="0" smtClean="0">
                <a:solidFill>
                  <a:srgbClr val="262626"/>
                </a:solidFill>
                <a:latin typeface="Arial"/>
              </a:rPr>
              <a:t>Увеличение объемов продаж</a:t>
            </a:r>
            <a:endParaRPr lang="ru-RU" sz="1400" dirty="0">
              <a:solidFill>
                <a:srgbClr val="262626"/>
              </a:solidFill>
              <a:latin typeface="Arial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348853" y="2232383"/>
            <a:ext cx="2185255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Защита бизнеса от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возможных неплатежей покупателей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1400" baseline="0" dirty="0">
              <a:solidFill>
                <a:srgbClr val="262626"/>
              </a:solidFill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Гарантированное получение выручки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83187" y="2606367"/>
            <a:ext cx="2304600" cy="3453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Минимизация проблемной дебиторской задолженности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1400" dirty="0">
              <a:solidFill>
                <a:srgbClr val="262626"/>
              </a:solidFill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Оптимизация и диверсификация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внешнего финансирования бизнеса</a:t>
            </a: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endParaRPr lang="ru-RU" sz="1400" baseline="0" dirty="0">
              <a:solidFill>
                <a:srgbClr val="262626"/>
              </a:solidFill>
              <a:latin typeface="Arial"/>
            </a:endParaRPr>
          </a:p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Улучшение качества финансовой отчетности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ctr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4" name="Нашивка 26"/>
          <p:cNvSpPr/>
          <p:nvPr/>
        </p:nvSpPr>
        <p:spPr>
          <a:xfrm>
            <a:off x="4103691" y="3100414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Нашивка 26"/>
          <p:cNvSpPr/>
          <p:nvPr/>
        </p:nvSpPr>
        <p:spPr>
          <a:xfrm>
            <a:off x="3952829" y="3100414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Нашивка 26"/>
          <p:cNvSpPr/>
          <p:nvPr/>
        </p:nvSpPr>
        <p:spPr>
          <a:xfrm>
            <a:off x="7639906" y="415282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Нашивка 26"/>
          <p:cNvSpPr/>
          <p:nvPr/>
        </p:nvSpPr>
        <p:spPr>
          <a:xfrm>
            <a:off x="7489044" y="415282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469868" y="6525344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028287" y="1007119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8813134" y="6175384"/>
            <a:ext cx="1337363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799913" y="3923082"/>
            <a:ext cx="1337363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254971" y="5828287"/>
            <a:ext cx="1337363" cy="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83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19947" y="308758"/>
            <a:ext cx="4297774" cy="842943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Новые возможности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325971" y="254851"/>
            <a:ext cx="1259192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</a:rPr>
              <a:t>Факторинг</a:t>
            </a:r>
          </a:p>
        </p:txBody>
      </p:sp>
      <p:sp>
        <p:nvSpPr>
          <p:cNvPr id="5" name="Дуга 4"/>
          <p:cNvSpPr/>
          <p:nvPr/>
        </p:nvSpPr>
        <p:spPr>
          <a:xfrm rot="1667333">
            <a:off x="-2872130" y="2021710"/>
            <a:ext cx="5112568" cy="5112568"/>
          </a:xfrm>
          <a:prstGeom prst="arc">
            <a:avLst/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71464" y="1869821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2531" y="1855754"/>
            <a:ext cx="3121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Оперативное пополнение оборотных средств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78728" y="1438684"/>
            <a:ext cx="5467078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Удобный источник финансирования без залога 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Выплата финансирования сразу после отгрузки товара 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Диверсификация источников финансирования бизнеса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Покрытие кассовых разрывов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80818" y="302194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02900" y="285120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46529" y="298824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Увеличение лимитов при соразмерном росте продаж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433945" y="418278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99656" y="4149080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Возможность предоставлять отсрочку без отвлечения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собственных</a:t>
            </a: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 </a:t>
            </a: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средств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233061" y="554222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98772" y="550852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Экспертная оценка и управление дебиторской задолженностью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497916" y="2600824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6002839" y="2632904"/>
            <a:ext cx="492844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Рост объемов продаж и коммерческой прибыли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Возможность увеличения лимита исходя из текущих потребностей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Потенциал роста зависит от спроса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75352" y="3875763"/>
            <a:ext cx="48254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Возможность предложить покупателям более гибкие сроки оплаты товара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Выход на новые рынки сбыта и расширение клиентской базы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Поддержание лояльности действующих клиентов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04933" y="379776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871864" y="529784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735960" y="6381328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7248128" y="5383797"/>
            <a:ext cx="4619058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Проверка и оценка покупателей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Объективные отгрузочные лимиты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Улучшение платежной дисциплины покупателей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929" y="3912407"/>
            <a:ext cx="1470255" cy="31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Прямая соединительная линия 30"/>
          <p:cNvCxnSpPr/>
          <p:nvPr/>
        </p:nvCxnSpPr>
        <p:spPr>
          <a:xfrm>
            <a:off x="9408368" y="884584"/>
            <a:ext cx="27836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9325971" y="496735"/>
            <a:ext cx="1673536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С РЕГРЕССОМ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3" name="Нашивка 26"/>
          <p:cNvSpPr/>
          <p:nvPr/>
        </p:nvSpPr>
        <p:spPr>
          <a:xfrm>
            <a:off x="9029483" y="413973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Нашивка 26"/>
          <p:cNvSpPr/>
          <p:nvPr/>
        </p:nvSpPr>
        <p:spPr>
          <a:xfrm>
            <a:off x="8878621" y="413973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6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24426" y="130367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Как это работает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90943" y="775086"/>
            <a:ext cx="6270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Продукт, который даёт возможность оперативно пополнять оборотные средства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Дуга 4"/>
          <p:cNvSpPr/>
          <p:nvPr/>
        </p:nvSpPr>
        <p:spPr>
          <a:xfrm rot="16966419">
            <a:off x="10195160" y="4871943"/>
            <a:ext cx="5112568" cy="5112568"/>
          </a:xfrm>
          <a:prstGeom prst="arc">
            <a:avLst>
              <a:gd name="adj1" fmla="val 16200000"/>
              <a:gd name="adj2" fmla="val 20031900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80961" y="281776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776237" y="775086"/>
            <a:ext cx="64157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718329" y="6597352"/>
            <a:ext cx="50754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61882" y="6391401"/>
            <a:ext cx="5075476" cy="143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3979" y="4096230"/>
            <a:ext cx="2030142" cy="429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690943" y="2268339"/>
            <a:ext cx="1648849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ПОСТАВЩИК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32851" y="2268339"/>
            <a:ext cx="1767535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ПОКУПАТЕЛЬ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Двойные круглые скобки 12"/>
          <p:cNvSpPr/>
          <p:nvPr/>
        </p:nvSpPr>
        <p:spPr>
          <a:xfrm>
            <a:off x="5690943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Двойные круглые скобки 32"/>
          <p:cNvSpPr/>
          <p:nvPr/>
        </p:nvSpPr>
        <p:spPr>
          <a:xfrm>
            <a:off x="9332851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7612509" y="2441732"/>
            <a:ext cx="1447625" cy="385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776237" y="1359861"/>
            <a:ext cx="64157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515367" y="2829641"/>
            <a:ext cx="0" cy="1384981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515367" y="4214622"/>
            <a:ext cx="440743" cy="0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6005401" y="4430645"/>
            <a:ext cx="936103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H="1" flipV="1">
            <a:off x="5993471" y="2829641"/>
            <a:ext cx="11930" cy="1601004"/>
          </a:xfrm>
          <a:prstGeom prst="straightConnector1">
            <a:avLst/>
          </a:prstGeom>
          <a:ln w="19050">
            <a:solidFill>
              <a:srgbClr val="20A1BC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488488" y="2829640"/>
            <a:ext cx="0" cy="1505349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9480376" y="4334989"/>
            <a:ext cx="1008112" cy="0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 rot="16200000" flipH="1">
            <a:off x="7037034" y="2896717"/>
            <a:ext cx="1074508" cy="940352"/>
          </a:xfrm>
          <a:prstGeom prst="bentConnector3">
            <a:avLst>
              <a:gd name="adj1" fmla="val 50000"/>
            </a:avLst>
          </a:prstGeom>
          <a:ln w="19050" cmpd="sng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6495346" y="383671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981071" y="409905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0172718" y="4000682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437747" y="303842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6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64227" y="214944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527" y="737532"/>
            <a:ext cx="2851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/>
              </a:rPr>
              <a:t>Факторинг с регрессом</a:t>
            </a:r>
            <a:endParaRPr lang="ru-RU" dirty="0"/>
          </a:p>
        </p:txBody>
      </p:sp>
      <p:sp>
        <p:nvSpPr>
          <p:cNvPr id="44" name="Овал 43"/>
          <p:cNvSpPr/>
          <p:nvPr/>
        </p:nvSpPr>
        <p:spPr>
          <a:xfrm>
            <a:off x="811814" y="165633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811812" y="237132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447783" y="1763298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Осуществление поставок продукции</a:t>
            </a:r>
            <a:endParaRPr lang="ru-RU" sz="1400" dirty="0">
              <a:latin typeface="+mj-lt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811812" y="3091356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447783" y="2382810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Передача реестров на финансирование</a:t>
            </a:r>
            <a:endParaRPr lang="ru-RU" sz="1400" dirty="0">
              <a:latin typeface="+mj-lt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811812" y="5272813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1441736" y="3119559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Выплата финансирования по уступленным поставкам</a:t>
            </a:r>
            <a:endParaRPr lang="ru-RU" sz="14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19861" y="1763298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1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441736" y="5283975"/>
            <a:ext cx="5412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</a:rPr>
              <a:t>В случае неоплаты покупателем поставленной продукции </a:t>
            </a:r>
            <a:r>
              <a:rPr lang="ru-RU" sz="1400" dirty="0" smtClean="0">
                <a:solidFill>
                  <a:srgbClr val="C00000"/>
                </a:solidFill>
              </a:rPr>
              <a:t>поставщик </a:t>
            </a:r>
            <a:r>
              <a:rPr lang="ru-RU" sz="1400" dirty="0">
                <a:solidFill>
                  <a:srgbClr val="C00000"/>
                </a:solidFill>
              </a:rPr>
              <a:t>возвращает выплаченное финансирование.</a:t>
            </a:r>
          </a:p>
        </p:txBody>
      </p:sp>
      <p:sp>
        <p:nvSpPr>
          <p:cNvPr id="56" name="Овал 55"/>
          <p:cNvSpPr/>
          <p:nvPr/>
        </p:nvSpPr>
        <p:spPr>
          <a:xfrm>
            <a:off x="819089" y="3820696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1441736" y="3930833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Оплата поставки покупателем</a:t>
            </a:r>
            <a:endParaRPr lang="ru-RU" sz="1400" dirty="0">
              <a:latin typeface="+mj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40374" y="247667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2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29000" y="319505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3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29000" y="391439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4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940374" y="4640903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</a:p>
        </p:txBody>
      </p:sp>
      <p:sp>
        <p:nvSpPr>
          <p:cNvPr id="65" name="Овал 64"/>
          <p:cNvSpPr/>
          <p:nvPr/>
        </p:nvSpPr>
        <p:spPr>
          <a:xfrm>
            <a:off x="811811" y="4550036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940374" y="537178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6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441735" y="457655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Перевод остаточного платежа (в случае его наличия)</a:t>
            </a:r>
            <a:endParaRPr lang="ru-RU" sz="1400" dirty="0">
              <a:latin typeface="+mj-lt"/>
            </a:endParaRPr>
          </a:p>
        </p:txBody>
      </p:sp>
      <p:cxnSp>
        <p:nvCxnSpPr>
          <p:cNvPr id="68" name="Соединительная линия уступом 67"/>
          <p:cNvCxnSpPr/>
          <p:nvPr/>
        </p:nvCxnSpPr>
        <p:spPr>
          <a:xfrm rot="16200000" flipV="1">
            <a:off x="6580282" y="3127694"/>
            <a:ext cx="1171414" cy="574562"/>
          </a:xfrm>
          <a:prstGeom prst="bentConnector3">
            <a:avLst>
              <a:gd name="adj1" fmla="val 8619"/>
            </a:avLst>
          </a:prstGeom>
          <a:ln w="19050">
            <a:solidFill>
              <a:srgbClr val="20A1BC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882754" y="3543931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86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19929" y="78818"/>
            <a:ext cx="6818054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Новые возможности и безопасность</a:t>
            </a:r>
          </a:p>
        </p:txBody>
      </p:sp>
      <p:sp>
        <p:nvSpPr>
          <p:cNvPr id="5" name="Дуга 4"/>
          <p:cNvSpPr/>
          <p:nvPr/>
        </p:nvSpPr>
        <p:spPr>
          <a:xfrm rot="1667333">
            <a:off x="-2872130" y="2021710"/>
            <a:ext cx="5112568" cy="5112568"/>
          </a:xfrm>
          <a:prstGeom prst="arc">
            <a:avLst/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271464" y="1869821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2531" y="1855754"/>
            <a:ext cx="3121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Получение выручки сразу после отгрузки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75963" y="1240212"/>
            <a:ext cx="6004613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Удобный источник пополнения оборотных средств 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Выкуп дебиторской задолженности Банком сразу после отгрузки товара. 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Диверсификация источников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финансирования и защиты бизнеса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2180818" y="302194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02900" y="285120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46529" y="298824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Исключение риска неоплаты отгруженного товара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433945" y="418278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99656" y="4149080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Безопасная работа с новыми покупателями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2233061" y="554222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98772" y="550852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Улучшение качества финансовой отчетности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497916" y="2420888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5906967" y="2432035"/>
            <a:ext cx="537360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При продаже дебиторской задолженности риск передается Банку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Лимит устанавливается исходя из текущих потребностей клиента и возможностей покупателя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449801" y="3587536"/>
            <a:ext cx="5174964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Проверка и оценка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покупателей, объективные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отгрузочные лимиты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Безопасный выход на новые рынки сбыта и расширение клиентской базы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Возможность предложить покупателям более гибкие и конкурентные сроки оплаты товара</a:t>
            </a:r>
          </a:p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04933" y="357301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168520" y="5206900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5735960" y="6381328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756700" y="5230883"/>
            <a:ext cx="519059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В момент выплаты финансирования происходит списание дебиторской задолженности с баланса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В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ашей компании, улучшается его структура и ключевые финансовые показатели</a:t>
            </a:r>
          </a:p>
        </p:txBody>
      </p: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929" y="3912407"/>
            <a:ext cx="1470255" cy="31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/>
          <p:cNvSpPr/>
          <p:nvPr/>
        </p:nvSpPr>
        <p:spPr>
          <a:xfrm>
            <a:off x="9314779" y="238801"/>
            <a:ext cx="1259192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</a:rPr>
              <a:t>Факторинг</a:t>
            </a: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9408368" y="884584"/>
            <a:ext cx="27836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9306708" y="479616"/>
            <a:ext cx="1753686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rgbClr val="C00000"/>
                </a:solidFill>
                <a:latin typeface="Arial"/>
              </a:rPr>
              <a:t>БЕЗ РЕГРЕССА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43" name="Нашивка 26"/>
          <p:cNvSpPr/>
          <p:nvPr/>
        </p:nvSpPr>
        <p:spPr>
          <a:xfrm>
            <a:off x="9035063" y="407842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Нашивка 26"/>
          <p:cNvSpPr/>
          <p:nvPr/>
        </p:nvSpPr>
        <p:spPr>
          <a:xfrm>
            <a:off x="8884201" y="407842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6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24426" y="130367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Как это работает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1505" y="560529"/>
            <a:ext cx="6119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+mn-ea"/>
                <a:cs typeface="Arial" charset="0"/>
              </a:rPr>
              <a:t>Продукт, который позволяет получить финансирование под уступку дебиторской задолженности и защиту от рисков неплатежей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+mn-ea"/>
              <a:cs typeface="Arial" charset="0"/>
            </a:endParaRPr>
          </a:p>
        </p:txBody>
      </p:sp>
      <p:sp>
        <p:nvSpPr>
          <p:cNvPr id="5" name="Дуга 4"/>
          <p:cNvSpPr/>
          <p:nvPr/>
        </p:nvSpPr>
        <p:spPr>
          <a:xfrm rot="16966419">
            <a:off x="10195160" y="4871943"/>
            <a:ext cx="5112568" cy="5112568"/>
          </a:xfrm>
          <a:prstGeom prst="arc">
            <a:avLst>
              <a:gd name="adj1" fmla="val 16200000"/>
              <a:gd name="adj2" fmla="val 20031900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02900" y="285120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881504" y="567024"/>
            <a:ext cx="63104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718329" y="6597352"/>
            <a:ext cx="50754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61882" y="6391401"/>
            <a:ext cx="5075476" cy="143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0416" y="4260383"/>
            <a:ext cx="2030142" cy="429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690943" y="2268339"/>
            <a:ext cx="1648849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ПОСТАВЩИК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32851" y="2268339"/>
            <a:ext cx="1767535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ПОКУПАТЕЛЬ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Двойные круглые скобки 12"/>
          <p:cNvSpPr/>
          <p:nvPr/>
        </p:nvSpPr>
        <p:spPr>
          <a:xfrm>
            <a:off x="5690943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Двойные круглые скобки 32"/>
          <p:cNvSpPr/>
          <p:nvPr/>
        </p:nvSpPr>
        <p:spPr>
          <a:xfrm>
            <a:off x="9332851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7612509" y="2441732"/>
            <a:ext cx="1447625" cy="385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881504" y="1376988"/>
            <a:ext cx="63104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6100965" y="4475044"/>
            <a:ext cx="990974" cy="1594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6100965" y="2831629"/>
            <a:ext cx="0" cy="1666562"/>
          </a:xfrm>
          <a:prstGeom prst="straightConnector1">
            <a:avLst/>
          </a:prstGeom>
          <a:ln w="19050">
            <a:solidFill>
              <a:srgbClr val="20A1BC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522242" y="2843705"/>
            <a:ext cx="0" cy="1631339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9514130" y="4468388"/>
            <a:ext cx="1008112" cy="0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 rot="16200000" flipH="1">
            <a:off x="7058241" y="2865011"/>
            <a:ext cx="1376403" cy="1309639"/>
          </a:xfrm>
          <a:prstGeom prst="bentConnector3">
            <a:avLst>
              <a:gd name="adj1" fmla="val 50000"/>
            </a:avLst>
          </a:prstGeom>
          <a:ln w="19050" cmpd="sng">
            <a:prstDash val="solid"/>
            <a:tailEnd type="triangle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 flipH="1">
            <a:off x="7106473" y="3168971"/>
            <a:ext cx="347885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126175" y="413066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0172718" y="4113153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4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027476" y="5439417"/>
            <a:ext cx="5412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 случае неоплаты покупателем поставленной продукции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поставщик </a:t>
            </a:r>
            <a:r>
              <a:rPr kumimoji="0" lang="ru-RU" sz="1400" b="0" i="0" u="sng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НЕ возвращает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выплаченное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финансирование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161559" y="209479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1</a:t>
            </a:r>
            <a:endParaRPr kumimoji="0" lang="ru-RU" sz="1800" b="0" i="0" u="none" strike="noStrike" kern="1200" cap="none" spc="0" normalizeH="0" baseline="0" noProof="0" dirty="0">
              <a:ln>
                <a:solidFill>
                  <a:srgbClr val="4E6470"/>
                </a:solidFill>
              </a:ln>
              <a:solidFill>
                <a:srgbClr val="4E647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75" name="Нашивка 26"/>
          <p:cNvSpPr/>
          <p:nvPr/>
        </p:nvSpPr>
        <p:spPr>
          <a:xfrm>
            <a:off x="1784162" y="548469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Нашивка 26"/>
          <p:cNvSpPr/>
          <p:nvPr/>
        </p:nvSpPr>
        <p:spPr>
          <a:xfrm>
            <a:off x="1633300" y="548469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Нашивка 26"/>
          <p:cNvSpPr/>
          <p:nvPr/>
        </p:nvSpPr>
        <p:spPr>
          <a:xfrm flipH="1">
            <a:off x="7223729" y="5493393"/>
            <a:ext cx="208503" cy="450407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Нашивка 26"/>
          <p:cNvSpPr/>
          <p:nvPr/>
        </p:nvSpPr>
        <p:spPr>
          <a:xfrm flipH="1">
            <a:off x="7072867" y="5493393"/>
            <a:ext cx="208503" cy="450407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0434" y="762570"/>
            <a:ext cx="2930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/>
              </a:rPr>
              <a:t>Факторинг без регресса</a:t>
            </a:r>
            <a:endParaRPr lang="ru-RU" dirty="0"/>
          </a:p>
        </p:txBody>
      </p:sp>
      <p:sp>
        <p:nvSpPr>
          <p:cNvPr id="43" name="Овал 42"/>
          <p:cNvSpPr/>
          <p:nvPr/>
        </p:nvSpPr>
        <p:spPr>
          <a:xfrm>
            <a:off x="811814" y="165633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811812" y="2385646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447783" y="1763298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Осуществление поставок продукции</a:t>
            </a:r>
            <a:endParaRPr lang="ru-RU" sz="1400" dirty="0">
              <a:latin typeface="+mj-lt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809245" y="3114954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1454439" y="2396600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Передача реестров на финансирование, уступка долга</a:t>
            </a:r>
            <a:endParaRPr lang="ru-RU" sz="1400" dirty="0">
              <a:latin typeface="+mj-lt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472522" y="3014612"/>
            <a:ext cx="32040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Выплата финансирования по уступленным поставкам (поставщик списывает ДЗ с баланса)</a:t>
            </a:r>
            <a:endParaRPr lang="ru-RU" sz="14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9861" y="1763298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1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809245" y="3848073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72522" y="3969717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Оплата поставки покупателем</a:t>
            </a:r>
            <a:endParaRPr lang="ru-RU" sz="1400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29000" y="2481868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929000" y="3205821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19861" y="393894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4</a:t>
            </a:r>
          </a:p>
        </p:txBody>
      </p:sp>
      <p:sp>
        <p:nvSpPr>
          <p:cNvPr id="56" name="Овал 55"/>
          <p:cNvSpPr/>
          <p:nvPr/>
        </p:nvSpPr>
        <p:spPr>
          <a:xfrm>
            <a:off x="819089" y="4573570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947656" y="4664437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485657" y="457446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rgbClr val="262626"/>
                </a:solidFill>
              </a:rPr>
              <a:t>Перевод остаточного платежа (в случае его наличия)</a:t>
            </a:r>
            <a:endParaRPr lang="ru-RU" sz="1400" dirty="0"/>
          </a:p>
        </p:txBody>
      </p:sp>
      <p:cxnSp>
        <p:nvCxnSpPr>
          <p:cNvPr id="62" name="Соединительная линия уступом 61"/>
          <p:cNvCxnSpPr/>
          <p:nvPr/>
        </p:nvCxnSpPr>
        <p:spPr>
          <a:xfrm rot="16200000" flipV="1">
            <a:off x="6562606" y="2869080"/>
            <a:ext cx="1299037" cy="1224136"/>
          </a:xfrm>
          <a:prstGeom prst="bentConnector3">
            <a:avLst>
              <a:gd name="adj1" fmla="val 6747"/>
            </a:avLst>
          </a:prstGeom>
          <a:ln w="19050">
            <a:solidFill>
              <a:srgbClr val="20A1BC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92533" y="3681327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5489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2264829">
            <a:off x="-3243230" y="4026873"/>
            <a:ext cx="5112568" cy="5112568"/>
          </a:xfrm>
          <a:prstGeom prst="arc">
            <a:avLst>
              <a:gd name="adj1" fmla="val 14858109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580526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6439" y="110465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Это удобно и выгодно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4733" y="2086383"/>
            <a:ext cx="80898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400" noProof="0" dirty="0" smtClean="0">
                <a:solidFill>
                  <a:srgbClr val="26262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осле отгрузки продукции Вы получаете денежные средства сразу, без ожидания поступления платежа по контракту.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71342" y="1071472"/>
            <a:ext cx="80898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Развивайте бизнес за счет роста своих оборотов: отгружайте с отсрочкой, получайте финансирование. Его можно использовать для закупок новых товаров или сырья для производства. Осуществляйте новые отгрузки. Потенциал роста зависит только от спроса.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29551" y="2882181"/>
            <a:ext cx="80898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Безопасно выходите на новые рынки сбыта, расширяйте клиентскую базу, поддерживайте лояльность своих клиентов за счет предоставления конкурентных условий работы по отсрочке, при этом не отвлекая из оборота собственные средства. Используя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0" u="none" strike="noStrike" kern="1200" cap="none" spc="0" normalizeH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безрегрессную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схему В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ы защищены от риска неплатежей покупателей.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9210" y="5799064"/>
            <a:ext cx="70654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Получая факторинговое финансирование у Вас появляется возможность более ранней оплаты своим Поставщикам и получения от них скидок.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67274" y="4798811"/>
            <a:ext cx="80898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Внедрение факторинга в расчеты с дебиторами стабилизирует денежные потоки компании, а также обеспечивает наличие достаточного количества оборотных средств для увеличения объемов производства и объемов закупок.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586060" y="487433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543911" y="388138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880499" y="296778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0806100" y="198057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15873" y="1120923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20129" y="198057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44977" y="2705599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67274" y="383526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044977" y="4649815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9694859" y="577377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12068" y="3873585"/>
            <a:ext cx="72190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Также Вы улучшите качество финансовой отчетности своей компании. За счет сокращения дебиторской задолженности улучшается структура баланса и ключевые финансовые показатели.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324655" y="454243"/>
            <a:ext cx="1460336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</a:rPr>
              <a:t>ФАКТОРИНГ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408368" y="884584"/>
            <a:ext cx="27836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647728" y="5661248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8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6581296">
            <a:off x="-3057320" y="-2411951"/>
            <a:ext cx="5112568" cy="5112568"/>
          </a:xfrm>
          <a:prstGeom prst="arc">
            <a:avLst>
              <a:gd name="adj1" fmla="val 14806373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76470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9000540" y="-113903"/>
            <a:ext cx="4392488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800" noProof="0" dirty="0" smtClean="0">
                <a:solidFill>
                  <a:srgbClr val="262626"/>
                </a:solidFill>
                <a:latin typeface="Arial"/>
              </a:rPr>
              <a:t>Преимущества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77602" y="1005465"/>
            <a:ext cx="1629549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ФАКТОРИНГ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Двойные круглые скобки 7"/>
          <p:cNvSpPr/>
          <p:nvPr/>
        </p:nvSpPr>
        <p:spPr>
          <a:xfrm>
            <a:off x="8892862" y="1017164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35059" y="1654038"/>
            <a:ext cx="6006653" cy="352731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 требует залога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56845" y="2285959"/>
            <a:ext cx="6784867" cy="357585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Погашается из средств, выплачиваемых дебитором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38915" y="2922733"/>
            <a:ext cx="7302797" cy="428225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Выплачивается на срок фактической отсрочки платежа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806867" y="3618500"/>
            <a:ext cx="7734845" cy="667134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Выплачивается при предоставлении </a:t>
            </a:r>
            <a:r>
              <a: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документов, подтверждающих действительность денежного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требования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74818" y="4553175"/>
            <a:ext cx="8166893" cy="527440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Лимит финансирования может увеличиваться пропорционально росту объема продаж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870763" y="5348156"/>
            <a:ext cx="8670949" cy="527440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Сопровождается дополнительными услугами (управление дебиторской задолженностью, установление лимитов и т.д.)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1280576" y="1604378"/>
            <a:ext cx="0" cy="4271218"/>
          </a:xfrm>
          <a:prstGeom prst="line">
            <a:avLst/>
          </a:prstGeom>
          <a:ln w="22225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950075" y="127091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93835" y="275568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283962" y="2120914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427124" y="281670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-99920" y="6453336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21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MTS BANK">
  <a:themeElements>
    <a:clrScheme name="МТС Банк">
      <a:dk1>
        <a:srgbClr val="262626"/>
      </a:dk1>
      <a:lt1>
        <a:srgbClr val="FFFFFF"/>
      </a:lt1>
      <a:dk2>
        <a:srgbClr val="DBEEF3"/>
      </a:dk2>
      <a:lt2>
        <a:srgbClr val="595959"/>
      </a:lt2>
      <a:accent1>
        <a:srgbClr val="4BACC6"/>
      </a:accent1>
      <a:accent2>
        <a:srgbClr val="C00000"/>
      </a:accent2>
      <a:accent3>
        <a:srgbClr val="6F7C83"/>
      </a:accent3>
      <a:accent4>
        <a:srgbClr val="BFBFBF"/>
      </a:accent4>
      <a:accent5>
        <a:srgbClr val="3F3F3F"/>
      </a:accent5>
      <a:accent6>
        <a:srgbClr val="AF0000"/>
      </a:accent6>
      <a:hlink>
        <a:srgbClr val="7F7F7F"/>
      </a:hlink>
      <a:folHlink>
        <a:srgbClr val="EEECE1"/>
      </a:folHlink>
    </a:clrScheme>
    <a:fontScheme name="МТС Банк 02.04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MTS BANK">
  <a:themeElements>
    <a:clrScheme name="МТС Банк август 2012">
      <a:dk1>
        <a:srgbClr val="262626"/>
      </a:dk1>
      <a:lt1>
        <a:srgbClr val="FFFFFF"/>
      </a:lt1>
      <a:dk2>
        <a:srgbClr val="DBEEF3"/>
      </a:dk2>
      <a:lt2>
        <a:srgbClr val="595959"/>
      </a:lt2>
      <a:accent1>
        <a:srgbClr val="4BACC6"/>
      </a:accent1>
      <a:accent2>
        <a:srgbClr val="C00000"/>
      </a:accent2>
      <a:accent3>
        <a:srgbClr val="6F7C83"/>
      </a:accent3>
      <a:accent4>
        <a:srgbClr val="BFBFBF"/>
      </a:accent4>
      <a:accent5>
        <a:srgbClr val="3F3F3F"/>
      </a:accent5>
      <a:accent6>
        <a:srgbClr val="AF0000"/>
      </a:accent6>
      <a:hlink>
        <a:srgbClr val="7F7F7F"/>
      </a:hlink>
      <a:folHlink>
        <a:srgbClr val="EEECE1"/>
      </a:folHlink>
    </a:clrScheme>
    <a:fontScheme name="МТС Банк 02.04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6071026F52BC54AB4FF9E223D24A22B" ma:contentTypeVersion="0" ma:contentTypeDescription="Создание документа." ma:contentTypeScope="" ma:versionID="770ca2d9b5cdbe04fc31da8a8484f8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337E60-711A-46F7-9BC0-F6BA9129D4FD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4AD372F4-B98C-4AA5-A806-45CB2F48CC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259CBD-6CDF-4D63-83ED-7C393207C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59074</TotalTime>
  <Words>1081</Words>
  <Application>Microsoft Office PowerPoint</Application>
  <PresentationFormat>Широкоэкранный</PresentationFormat>
  <Paragraphs>212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.AppleSystemUIFont</vt:lpstr>
      <vt:lpstr>Arial</vt:lpstr>
      <vt:lpstr>Calibri</vt:lpstr>
      <vt:lpstr>DIN Alternate</vt:lpstr>
      <vt:lpstr>Futura Medium</vt:lpstr>
      <vt:lpstr>Futura New bold</vt:lpstr>
      <vt:lpstr>Futura PT</vt:lpstr>
      <vt:lpstr>Futura PT Book</vt:lpstr>
      <vt:lpstr>Wingdings</vt:lpstr>
      <vt:lpstr>Тема MTS BANK</vt:lpstr>
      <vt:lpstr>1_Тема MTS BANK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mbrd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выхода МТС Банка на рынок Республики Беларусь</dc:title>
  <dc:creator>aluzina</dc:creator>
  <cp:lastModifiedBy>Бородин Сергей Викторович</cp:lastModifiedBy>
  <cp:revision>1905</cp:revision>
  <cp:lastPrinted>2018-06-18T10:21:48Z</cp:lastPrinted>
  <dcterms:created xsi:type="dcterms:W3CDTF">2012-08-13T05:09:40Z</dcterms:created>
  <dcterms:modified xsi:type="dcterms:W3CDTF">2019-02-26T13:36:51Z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0x010100B6071026F52BC54AB4FF9E223D24A22B</vt:lpwstr>
  </property>
</Properties>
</file>