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70" r:id="rId4"/>
  </p:sldMasterIdLst>
  <p:notesMasterIdLst>
    <p:notesMasterId r:id="rId12"/>
  </p:notesMasterIdLst>
  <p:handoutMasterIdLst>
    <p:handoutMasterId r:id="rId13"/>
  </p:handoutMasterIdLst>
  <p:sldIdLst>
    <p:sldId id="763" r:id="rId5"/>
    <p:sldId id="764" r:id="rId6"/>
    <p:sldId id="780" r:id="rId7"/>
    <p:sldId id="781" r:id="rId8"/>
    <p:sldId id="785" r:id="rId9"/>
    <p:sldId id="783" r:id="rId10"/>
    <p:sldId id="786" r:id="rId11"/>
  </p:sldIdLst>
  <p:sldSz cx="12192000" cy="6858000"/>
  <p:notesSz cx="6797675" cy="9928225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CC8E5AB8-1E4E-B447-A0FF-F0F8F8461291}">
          <p14:sldIdLst>
            <p14:sldId id="763"/>
            <p14:sldId id="764"/>
            <p14:sldId id="780"/>
            <p14:sldId id="781"/>
            <p14:sldId id="785"/>
            <p14:sldId id="783"/>
            <p14:sldId id="786"/>
          </p14:sldIdLst>
        </p14:section>
        <p14:section name="Типовые слайды" id="{25F84F50-1FA3-674E-9681-77F9C9E8BFB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Орлов Никита Сергеевич" initials="ОНС" lastIdx="3" clrIdx="0">
    <p:extLst/>
  </p:cmAuthor>
  <p:cmAuthor id="2" name="Кочетков Олег Олегович" initials="КОО" lastIdx="7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1C25"/>
    <a:srgbClr val="E30611"/>
    <a:srgbClr val="0093B2"/>
    <a:srgbClr val="4E6470"/>
    <a:srgbClr val="C00000"/>
    <a:srgbClr val="FFFFFF"/>
    <a:srgbClr val="D75C5C"/>
    <a:srgbClr val="20A1BC"/>
    <a:srgbClr val="D12D25"/>
    <a:srgbClr val="D02D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9D7B26C5-4107-4FEC-AEDC-1716B250A1EF}" styleName="Светлый стиль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Светлый стиль 1 —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9" autoAdjust="0"/>
    <p:restoredTop sz="95383" autoAdjust="0"/>
  </p:normalViewPr>
  <p:slideViewPr>
    <p:cSldViewPr>
      <p:cViewPr varScale="1">
        <p:scale>
          <a:sx n="91" d="100"/>
          <a:sy n="91" d="100"/>
        </p:scale>
        <p:origin x="342" y="8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5" d="100"/>
        <a:sy n="105" d="100"/>
      </p:scale>
      <p:origin x="0" y="0"/>
    </p:cViewPr>
  </p:sorterViewPr>
  <p:notesViewPr>
    <p:cSldViewPr showGuides="1">
      <p:cViewPr varScale="1">
        <p:scale>
          <a:sx n="109" d="100"/>
          <a:sy n="109" d="100"/>
        </p:scale>
        <p:origin x="4400" y="1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0474376582927947"/>
          <c:y val="0.15137110949138793"/>
          <c:w val="0.61636929932641571"/>
          <c:h val="0.61349059506208714"/>
        </c:manualLayout>
      </c:layout>
      <c:doughnutChart>
        <c:varyColors val="1"/>
        <c:ser>
          <c:idx val="0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rgbClr val="C00000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1-8805-4A9D-AD54-8011B950D80A}"/>
              </c:ext>
            </c:extLst>
          </c:dPt>
          <c:dPt>
            <c:idx val="1"/>
            <c:bubble3D val="0"/>
            <c:spPr>
              <a:solidFill>
                <a:schemeClr val="accent1"/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3-8805-4A9D-AD54-8011B950D80A}"/>
              </c:ext>
            </c:extLst>
          </c:dPt>
          <c:dPt>
            <c:idx val="2"/>
            <c:bubble3D val="0"/>
            <c:spPr>
              <a:solidFill>
                <a:schemeClr val="bg1">
                  <a:lumMod val="85000"/>
                </a:schemeClr>
              </a:solidFill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05-8805-4A9D-AD54-8011B950D80A}"/>
              </c:ext>
            </c:extLst>
          </c:dPt>
          <c:dLbls>
            <c:dLbl>
              <c:idx val="0"/>
              <c:layout>
                <c:manualLayout>
                  <c:x val="0.17878672771400156"/>
                  <c:y val="4.044807966965943E-2"/>
                </c:manualLayout>
              </c:layout>
              <c:tx>
                <c:rich>
                  <a:bodyPr/>
                  <a:lstStyle/>
                  <a:p>
                    <a:pPr>
                      <a:defRPr sz="1800" b="1"/>
                    </a:pPr>
                    <a:r>
                      <a:rPr lang="en-US" sz="1800" dirty="0" smtClean="0"/>
                      <a:t>55%</a:t>
                    </a:r>
                    <a:endParaRPr lang="en-US" sz="18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8805-4A9D-AD54-8011B950D80A}"/>
                </c:ext>
              </c:extLst>
            </c:dLbl>
            <c:dLbl>
              <c:idx val="1"/>
              <c:layout>
                <c:manualLayout>
                  <c:x val="-0.1351063829787234"/>
                  <c:y val="-7.407407407407407E-2"/>
                </c:manualLayout>
              </c:layout>
              <c:tx>
                <c:rich>
                  <a:bodyPr/>
                  <a:lstStyle/>
                  <a:p>
                    <a:pPr>
                      <a:defRPr sz="1600" b="1"/>
                    </a:pPr>
                    <a:r>
                      <a:rPr lang="en-US" sz="1600" dirty="0" smtClean="0"/>
                      <a:t>43%</a:t>
                    </a:r>
                    <a:endParaRPr lang="en-US" sz="1600" dirty="0"/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8805-4A9D-AD54-8011B950D80A}"/>
                </c:ext>
              </c:extLst>
            </c:dLbl>
            <c:dLbl>
              <c:idx val="2"/>
              <c:layout>
                <c:manualLayout>
                  <c:x val="1.5011820330969268E-2"/>
                  <c:y val="-0.111111111111111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wrap="square" lIns="38100" tIns="19050" rIns="38100" bIns="19050" anchor="ctr">
                  <a:spAutoFit/>
                </a:bodyPr>
                <a:lstStyle/>
                <a:p>
                  <a:pPr>
                    <a:defRPr sz="1400" b="1">
                      <a:solidFill>
                        <a:schemeClr val="bg1">
                          <a:lumMod val="75000"/>
                        </a:schemeClr>
                      </a:solidFill>
                    </a:defRPr>
                  </a:pPr>
                  <a:endParaRPr lang="ru-RU"/>
                </a:p>
              </c:txPr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8805-4A9D-AD54-8011B950D80A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[Книга1]Лист1!$B$11:$B$13</c:f>
              <c:strCache>
                <c:ptCount val="3"/>
                <c:pt idx="0">
                  <c:v>АФК Система</c:v>
                </c:pt>
                <c:pt idx="1">
                  <c:v>МТС</c:v>
                </c:pt>
                <c:pt idx="2">
                  <c:v>Прочие</c:v>
                </c:pt>
              </c:strCache>
            </c:strRef>
          </c:cat>
          <c:val>
            <c:numRef>
              <c:f>[Книга1]Лист1!$C$11:$C$13</c:f>
              <c:numCache>
                <c:formatCode>0%</c:formatCode>
                <c:ptCount val="3"/>
                <c:pt idx="0">
                  <c:v>0.71899999999999997</c:v>
                </c:pt>
                <c:pt idx="1">
                  <c:v>0.26400000000000001</c:v>
                </c:pt>
                <c:pt idx="2">
                  <c:v>1.7000000000000015E-2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8805-4A9D-AD54-8011B950D80A}"/>
            </c:ext>
          </c:extLst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0"/>
        </c:dLbls>
        <c:firstSliceAng val="0"/>
        <c:holeSize val="50"/>
      </c:doughnutChart>
    </c:plotArea>
    <c:legend>
      <c:legendPos val="t"/>
      <c:legendEntry>
        <c:idx val="2"/>
        <c:delete val="1"/>
      </c:legendEntry>
      <c:layout>
        <c:manualLayout>
          <c:xMode val="edge"/>
          <c:yMode val="edge"/>
          <c:x val="0"/>
          <c:y val="0.76637537551071788"/>
          <c:w val="0.57670207141455643"/>
          <c:h val="0.22967731481481485"/>
        </c:manualLayout>
      </c:layout>
      <c:overlay val="0"/>
      <c:txPr>
        <a:bodyPr/>
        <a:lstStyle/>
        <a:p>
          <a:pPr>
            <a:defRPr sz="1500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C6CA672-7672-400B-80A4-B63EDC7F682E}" type="datetimeFigureOut">
              <a:rPr lang="ru-RU"/>
              <a:pPr>
                <a:defRPr/>
              </a:pPr>
              <a:t>26.02.2019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CD351EE7-ED70-4552-AA4E-708B13CB66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62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62361068-ED19-47FD-9CE4-73F57CA90C2A}" type="datetimeFigureOut">
              <a:rPr lang="ru-RU"/>
              <a:pPr>
                <a:defRPr/>
              </a:pPr>
              <a:t>26.02.2019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8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30092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cs typeface="+mn-cs"/>
              </a:defRPr>
            </a:lvl1pPr>
          </a:lstStyle>
          <a:p>
            <a:pPr>
              <a:defRPr/>
            </a:pPr>
            <a:fld id="{1AEDABB1-5DD9-4417-B71C-4C3778FA7B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7229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3069" y="1628800"/>
            <a:ext cx="9243011" cy="21626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4800" b="1" i="0" baseline="0">
                <a:solidFill>
                  <a:srgbClr val="C00000"/>
                </a:solidFill>
                <a:latin typeface="Futura PT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9837" y="4077072"/>
            <a:ext cx="8534400" cy="62442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0" baseline="0">
                <a:solidFill>
                  <a:schemeClr val="bg2"/>
                </a:solidFill>
                <a:latin typeface="Futura PT Book" panose="020B0502020204020303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492B0FA-99E1-3540-BFAC-14561BE88EA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2" b="22100"/>
          <a:stretch/>
        </p:blipFill>
        <p:spPr>
          <a:xfrm>
            <a:off x="10498001" y="6334621"/>
            <a:ext cx="1080120" cy="384515"/>
          </a:xfrm>
          <a:prstGeom prst="rect">
            <a:avLst/>
          </a:prstGeom>
        </p:spPr>
      </p:pic>
    </p:spTree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  <p15:guide id="3" pos="393" userDrawn="1">
          <p15:clr>
            <a:srgbClr val="FBAE40"/>
          </p15:clr>
        </p15:guide>
        <p15:guide id="4" pos="7287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Титульный слайд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3069" y="1628800"/>
            <a:ext cx="9243011" cy="21626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4800" b="1" i="0" baseline="0">
                <a:solidFill>
                  <a:schemeClr val="tx1"/>
                </a:solidFill>
                <a:latin typeface="Futura PT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9837" y="4077072"/>
            <a:ext cx="8534400" cy="62442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0" baseline="0">
                <a:solidFill>
                  <a:schemeClr val="tx1"/>
                </a:solidFill>
                <a:latin typeface="Futura PT Book" panose="020B0502020204020303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32ACF2A1-C1F1-5F43-8FFC-31F7328CB6C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2" b="22100"/>
          <a:stretch/>
        </p:blipFill>
        <p:spPr>
          <a:xfrm>
            <a:off x="10776520" y="6382432"/>
            <a:ext cx="811510" cy="28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122069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287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2_Титульный слайд"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3069" y="1628800"/>
            <a:ext cx="9243011" cy="21626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4800" b="1" i="0" baseline="0">
                <a:solidFill>
                  <a:schemeClr val="bg1"/>
                </a:solidFill>
                <a:latin typeface="Futura PT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9837" y="4077072"/>
            <a:ext cx="8534400" cy="62442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2400" b="0" baseline="0"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5" name="Picture 2" descr="M:\Data\Digital Marketing\DESIGN\2017\Трудно\Для лены\MTS-Bank_m_cyr_mon_pant_silv.png">
            <a:extLst>
              <a:ext uri="{FF2B5EF4-FFF2-40B4-BE49-F238E27FC236}">
                <a16:creationId xmlns:a16="http://schemas.microsoft.com/office/drawing/2014/main" id="{79AFE83F-6F3E-2140-A2F8-50A159CC20D1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00" y="260648"/>
            <a:ext cx="1357713" cy="47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6539474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287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3_Титульный слайд">
    <p:bg>
      <p:bgPr>
        <a:solidFill>
          <a:srgbClr val="D73A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13069" y="1628800"/>
            <a:ext cx="9243011" cy="2162660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4800" b="1" i="0" baseline="0">
                <a:solidFill>
                  <a:schemeClr val="bg1"/>
                </a:solidFill>
                <a:latin typeface="Futura PT" panose="020B0502020204020303" pitchFamily="34" charset="0"/>
                <a:cs typeface="Futura Medium" panose="020B0602020204020303" pitchFamily="34" charset="-79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29837" y="3933056"/>
            <a:ext cx="8534400" cy="624424"/>
          </a:xfrm>
          <a:prstGeom prst="rect">
            <a:avLst/>
          </a:prstGeom>
        </p:spPr>
        <p:txBody>
          <a:bodyPr lIns="0" tIns="0" rIns="0" bIns="0"/>
          <a:lstStyle>
            <a:lvl1pPr marL="0" indent="0" algn="l">
              <a:buNone/>
              <a:defRPr sz="1800" b="0" baseline="0"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/>
              <a:t>Образец подзаголовка</a:t>
            </a:r>
          </a:p>
        </p:txBody>
      </p:sp>
      <p:pic>
        <p:nvPicPr>
          <p:cNvPr id="4" name="Picture 2" descr="M:\Data\Digital Marketing\DESIGN\2017\Трудно\Для лены\MTS-Bank_m_cyr_mon_pant_silv.png">
            <a:extLst>
              <a:ext uri="{FF2B5EF4-FFF2-40B4-BE49-F238E27FC236}">
                <a16:creationId xmlns:a16="http://schemas.microsoft.com/office/drawing/2014/main" id="{2D2AC698-F8E3-D145-8E10-86F02480D60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000" y="260648"/>
            <a:ext cx="1357713" cy="475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084692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287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3D735C-5929-D745-BD4D-FADDDD6BB47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7168" y="332657"/>
            <a:ext cx="10961440" cy="1008112"/>
          </a:xfrm>
          <a:prstGeom prst="rect">
            <a:avLst/>
          </a:prstGeom>
        </p:spPr>
        <p:txBody>
          <a:bodyPr lIns="0" tIns="0" rIns="0" bIns="0"/>
          <a:lstStyle>
            <a:lvl1pPr algn="l">
              <a:lnSpc>
                <a:spcPct val="90000"/>
              </a:lnSpc>
              <a:defRPr sz="3600" b="1" i="0">
                <a:solidFill>
                  <a:schemeClr val="tx1"/>
                </a:solidFill>
                <a:latin typeface="Futura PT" panose="020B0502020204020303" pitchFamily="34" charset="0"/>
              </a:defRPr>
            </a:lvl1pPr>
          </a:lstStyle>
          <a:p>
            <a:r>
              <a:rPr lang="ru-RU" dirty="0"/>
              <a:t>Напиши говорящий заголовок в 1-3 строки, который отражает суть всего слайда</a:t>
            </a: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9B8FAD86-25FE-6D42-99D1-FA33B276E25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11064552" y="654150"/>
            <a:ext cx="589856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330A300D-AA65-4E14-9EAD-452D5DCC8E1E}" type="slidenum">
              <a:rPr lang="ru-RU" smtClean="0"/>
              <a:pPr>
                <a:defRPr/>
              </a:pPr>
              <a:t>‹#›</a:t>
            </a:fld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9DC4F5A-DDC8-FB4A-B154-38E3042D32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2" b="22100"/>
          <a:stretch/>
        </p:blipFill>
        <p:spPr>
          <a:xfrm>
            <a:off x="10776520" y="6382432"/>
            <a:ext cx="811510" cy="28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7881308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pos="393" userDrawn="1">
          <p15:clr>
            <a:srgbClr val="FBAE40"/>
          </p15:clr>
        </p15:guide>
        <p15:guide id="2" pos="7287" userDrawn="1">
          <p15:clr>
            <a:srgbClr val="FBAE40"/>
          </p15:clr>
        </p15:guide>
        <p15:guide id="3" pos="3840" userDrawn="1">
          <p15:clr>
            <a:srgbClr val="FBAE40"/>
          </p15:clr>
        </p15:guide>
        <p15:guide id="4" orient="horz" pos="2160" userDrawn="1">
          <p15:clr>
            <a:srgbClr val="FBAE40"/>
          </p15:clr>
        </p15:guide>
        <p15:guide id="5" orient="horz" pos="3884" userDrawn="1">
          <p15:clr>
            <a:srgbClr val="FBAE40"/>
          </p15:clr>
        </p15:guide>
        <p15:guide id="6" orient="horz" pos="411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Титульный слайд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82B277C8-73D0-4B49-9203-B21502362C5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792" b="22100"/>
          <a:stretch/>
        </p:blipFill>
        <p:spPr>
          <a:xfrm>
            <a:off x="10498001" y="6334621"/>
            <a:ext cx="1080120" cy="3845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1838546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  <p15:guide id="3" pos="393">
          <p15:clr>
            <a:srgbClr val="FBAE40"/>
          </p15:clr>
        </p15:guide>
        <p15:guide id="4" pos="7287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969" r:id="rId1"/>
    <p:sldLayoutId id="2147484111" r:id="rId2"/>
    <p:sldLayoutId id="2147484112" r:id="rId3"/>
    <p:sldLayoutId id="2147484113" r:id="rId4"/>
    <p:sldLayoutId id="2147484110" r:id="rId5"/>
    <p:sldLayoutId id="2147484114" r:id="rId6"/>
  </p:sldLayoutIdLst>
  <p:hf sldNum="0" hdr="0" dt="0"/>
  <p:txStyles>
    <p:titleStyle>
      <a:lvl1pPr algn="ctr" rtl="0" fontAlgn="base">
        <a:spcBef>
          <a:spcPct val="0"/>
        </a:spcBef>
        <a:spcAft>
          <a:spcPct val="0"/>
        </a:spcAft>
        <a:defRPr lang="ru-RU" sz="2200" kern="1200" dirty="0">
          <a:solidFill>
            <a:srgbClr val="A80000"/>
          </a:solidFill>
          <a:latin typeface="Arial" pitchFamily="34" charset="0"/>
          <a:ea typeface="+mj-ea"/>
          <a:cs typeface="Arial" pitchFamily="34" charset="0"/>
        </a:defRPr>
      </a:lvl1pPr>
      <a:lvl2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2200">
          <a:solidFill>
            <a:srgbClr val="A80000"/>
          </a:solidFill>
          <a:latin typeface="Arial" pitchFamily="34" charset="0"/>
          <a:cs typeface="Arial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342900" indent="-342900" algn="l" rtl="0" fontAlgn="base">
        <a:spcBef>
          <a:spcPct val="20000"/>
        </a:spcBef>
        <a:spcAft>
          <a:spcPct val="0"/>
        </a:spcAft>
        <a:buClr>
          <a:srgbClr val="C00000"/>
        </a:buClr>
        <a:buFont typeface="Wingdings" pitchFamily="2" charset="2"/>
        <a:buChar char="§"/>
        <a:defRPr lang="ru-RU" sz="1500" kern="120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mailto:vklimov@mtsbank.ru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hyperlink" Target="mailto:VRyzhov@mtsbank.ru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BECBA654-22C4-324E-8ECC-270640AF1052}"/>
              </a:ext>
            </a:extLst>
          </p:cNvPr>
          <p:cNvSpPr txBox="1">
            <a:spLocks/>
          </p:cNvSpPr>
          <p:nvPr/>
        </p:nvSpPr>
        <p:spPr>
          <a:xfrm>
            <a:off x="623392" y="2204864"/>
            <a:ext cx="10163451" cy="720080"/>
          </a:xfrm>
          <a:prstGeom prst="rect">
            <a:avLst/>
          </a:prstGeom>
        </p:spPr>
        <p:txBody>
          <a:bodyPr lIns="0" tIns="0" rIns="0" bIns="0"/>
          <a:lstStyle>
            <a:lvl1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lang="ru-RU" sz="3600" b="1" i="0" kern="1200">
                <a:solidFill>
                  <a:schemeClr val="tx1"/>
                </a:solidFill>
                <a:latin typeface="Futura PT" panose="020B0502020204020303" pitchFamily="34" charset="0"/>
                <a:ea typeface="+mj-ea"/>
                <a:cs typeface="Arial" pitchFamily="34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r>
              <a:rPr lang="ru-RU" dirty="0" smtClean="0">
                <a:solidFill>
                  <a:srgbClr val="EE1C25"/>
                </a:solidFill>
                <a:latin typeface="Futura New bold"/>
              </a:rPr>
              <a:t>ПАО «МТС-БАНК»</a:t>
            </a:r>
            <a:endParaRPr lang="ru-RU" dirty="0">
              <a:solidFill>
                <a:srgbClr val="EE1C25"/>
              </a:solidFill>
              <a:latin typeface="Futura New bold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51384" y="6487904"/>
            <a:ext cx="5760640" cy="405445"/>
          </a:xfrm>
          <a:prstGeom prst="rect">
            <a:avLst/>
          </a:prstGeom>
        </p:spPr>
        <p:txBody>
          <a:bodyPr lIns="0" tIns="0" rIns="0" bIns="0"/>
          <a:lstStyle>
            <a:defPPr>
              <a:defRPr lang="ru-RU"/>
            </a:defPPr>
            <a:lvl1pPr>
              <a:spcBef>
                <a:spcPct val="20000"/>
              </a:spcBef>
              <a:buClr>
                <a:srgbClr val="C00000"/>
              </a:buClr>
              <a:defRPr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</a:lstStyle>
          <a:p>
            <a:r>
              <a:rPr lang="ru-RU" sz="1200" dirty="0"/>
              <a:t>Генеральная лицензия № 2268 от 17.12.2014 года</a:t>
            </a:r>
          </a:p>
        </p:txBody>
      </p:sp>
      <p:sp>
        <p:nvSpPr>
          <p:cNvPr id="32" name="TextBox 31"/>
          <p:cNvSpPr txBox="1"/>
          <p:nvPr/>
        </p:nvSpPr>
        <p:spPr>
          <a:xfrm>
            <a:off x="623392" y="6263915"/>
            <a:ext cx="5760640" cy="405445"/>
          </a:xfrm>
          <a:prstGeom prst="rect">
            <a:avLst/>
          </a:prstGeom>
        </p:spPr>
        <p:txBody>
          <a:bodyPr lIns="0" tIns="0" rIns="0" bIns="0"/>
          <a:lstStyle>
            <a:defPPr>
              <a:defRPr lang="ru-RU"/>
            </a:defPPr>
            <a:lvl1pPr>
              <a:spcBef>
                <a:spcPct val="20000"/>
              </a:spcBef>
              <a:buClr>
                <a:srgbClr val="C00000"/>
              </a:buClr>
              <a:defRPr>
                <a:solidFill>
                  <a:schemeClr val="bg1"/>
                </a:solidFill>
                <a:latin typeface="Futura PT Book" panose="020B0502020204020303" pitchFamily="34" charset="0"/>
                <a:cs typeface="Arial" pitchFamily="34" charset="0"/>
              </a:defRPr>
            </a:lvl1pPr>
          </a:lstStyle>
          <a:p>
            <a:r>
              <a:rPr lang="ru-RU" sz="1200" dirty="0">
                <a:solidFill>
                  <a:srgbClr val="D12D25"/>
                </a:solidFill>
              </a:rPr>
              <a:t>Генеральная лицензия № 2268 от 17.12.2014 года</a:t>
            </a:r>
          </a:p>
        </p:txBody>
      </p:sp>
      <p:pic>
        <p:nvPicPr>
          <p:cNvPr id="33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3392" y="359083"/>
            <a:ext cx="1950332" cy="412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68408" y="5830527"/>
            <a:ext cx="2162175" cy="86677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328248" y="3717032"/>
            <a:ext cx="3240360" cy="1872208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dirty="0">
                <a:solidFill>
                  <a:srgbClr val="262626"/>
                </a:solidFill>
                <a:latin typeface="+mj-lt"/>
              </a:rPr>
              <a:t>Ф</a:t>
            </a:r>
            <a:r>
              <a:rPr lang="ru-RU" dirty="0" smtClean="0">
                <a:solidFill>
                  <a:srgbClr val="262626"/>
                </a:solidFill>
                <a:latin typeface="+mj-lt"/>
              </a:rPr>
              <a:t>акторинг</a:t>
            </a:r>
            <a:endParaRPr lang="ru-RU" dirty="0">
              <a:solidFill>
                <a:srgbClr val="262626"/>
              </a:solidFill>
              <a:latin typeface="+mj-lt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4079776" y="3717032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711624" y="5591076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Прямоугольник 9"/>
          <p:cNvSpPr/>
          <p:nvPr/>
        </p:nvSpPr>
        <p:spPr>
          <a:xfrm>
            <a:off x="8453785" y="4853742"/>
            <a:ext cx="2629246" cy="5778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2400" b="1" dirty="0" smtClean="0">
                <a:solidFill>
                  <a:srgbClr val="EE1C25"/>
                </a:solidFill>
                <a:latin typeface="+mj-lt"/>
              </a:rPr>
              <a:t>для Покупателя</a:t>
            </a:r>
            <a:endParaRPr lang="ru-RU" sz="2400" b="1" dirty="0">
              <a:solidFill>
                <a:srgbClr val="EE1C25"/>
              </a:solidFill>
              <a:latin typeface="+mj-lt"/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6973212" y="6333803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3675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30074" y="145795"/>
            <a:ext cx="9748292" cy="103863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sz="2800" dirty="0" smtClean="0">
                <a:solidFill>
                  <a:srgbClr val="262626"/>
                </a:solidFill>
                <a:latin typeface="+mj-lt"/>
              </a:rPr>
              <a:t>Новые возможности </a:t>
            </a:r>
          </a:p>
          <a:p>
            <a:pPr algn="l"/>
            <a:r>
              <a:rPr lang="ru-RU" sz="2800" dirty="0" smtClean="0">
                <a:solidFill>
                  <a:srgbClr val="262626"/>
                </a:solidFill>
                <a:latin typeface="+mj-lt"/>
              </a:rPr>
              <a:t>для развития вашего бизнеса</a:t>
            </a:r>
            <a:endParaRPr lang="ru-RU" sz="28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87761" y="219604"/>
            <a:ext cx="272132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+mj-lt"/>
              </a:rPr>
              <a:t>Реверсивный факторинг</a:t>
            </a:r>
            <a:endParaRPr lang="ru-RU" sz="1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Дуга 4"/>
          <p:cNvSpPr/>
          <p:nvPr/>
        </p:nvSpPr>
        <p:spPr>
          <a:xfrm rot="1667333">
            <a:off x="-2872130" y="2021710"/>
            <a:ext cx="5112568" cy="5112568"/>
          </a:xfrm>
          <a:prstGeom prst="arc">
            <a:avLst/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1271464" y="1869821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1822531" y="1855754"/>
            <a:ext cx="31213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Получение или увеличение отсрочки от поставщиков</a:t>
            </a:r>
            <a:endParaRPr lang="ru-RU" sz="1400" b="1" dirty="0">
              <a:latin typeface="+mj-lt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741192" y="1360618"/>
            <a:ext cx="6004613" cy="1361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262626"/>
                </a:solidFill>
              </a:rPr>
              <a:t>Ваш поставщик получает финансирование сразу после отгрузки к вам на склад</a:t>
            </a:r>
          </a:p>
          <a:p>
            <a:pPr marL="285750" indent="-285750">
              <a:lnSpc>
                <a:spcPct val="12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262626"/>
                </a:solidFill>
              </a:rPr>
              <a:t>Использование </a:t>
            </a:r>
            <a:r>
              <a:rPr lang="ru-RU" sz="1400" dirty="0" err="1" smtClean="0">
                <a:solidFill>
                  <a:srgbClr val="262626"/>
                </a:solidFill>
              </a:rPr>
              <a:t>безрегрессной</a:t>
            </a:r>
            <a:r>
              <a:rPr lang="ru-RU" sz="1400" dirty="0" smtClean="0">
                <a:solidFill>
                  <a:srgbClr val="262626"/>
                </a:solidFill>
              </a:rPr>
              <a:t> схемы позволяет поставщику также снять риски неоплаты поставок и предложить более длительную отсрочку</a:t>
            </a:r>
          </a:p>
        </p:txBody>
      </p:sp>
      <p:sp>
        <p:nvSpPr>
          <p:cNvPr id="22" name="Овал 21"/>
          <p:cNvSpPr/>
          <p:nvPr/>
        </p:nvSpPr>
        <p:spPr>
          <a:xfrm>
            <a:off x="2204999" y="2913302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702900" y="2851200"/>
            <a:ext cx="3204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2784128" y="2952286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+mj-lt"/>
              </a:rPr>
              <a:t>Снижение закупочной себестоимости</a:t>
            </a:r>
            <a:endParaRPr lang="ru-RU" sz="1400" b="1" dirty="0">
              <a:latin typeface="+mj-lt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2433945" y="4182788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2999656" y="4149080"/>
            <a:ext cx="3600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262626"/>
                </a:solidFill>
              </a:rPr>
              <a:t>Упрощение работы </a:t>
            </a:r>
          </a:p>
          <a:p>
            <a:r>
              <a:rPr lang="ru-RU" sz="1400" b="1" dirty="0" smtClean="0">
                <a:solidFill>
                  <a:srgbClr val="262626"/>
                </a:solidFill>
              </a:rPr>
              <a:t>с поставщиками</a:t>
            </a:r>
            <a:endParaRPr lang="ru-RU" sz="1400" b="1" dirty="0"/>
          </a:p>
        </p:txBody>
      </p:sp>
      <p:sp>
        <p:nvSpPr>
          <p:cNvPr id="27" name="Овал 26"/>
          <p:cNvSpPr/>
          <p:nvPr/>
        </p:nvSpPr>
        <p:spPr>
          <a:xfrm>
            <a:off x="2233061" y="5542229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2798772" y="5508521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262626"/>
                </a:solidFill>
              </a:rPr>
              <a:t>Повышение конкурентоспособности</a:t>
            </a:r>
            <a:endParaRPr lang="ru-RU" sz="1400" b="1" dirty="0">
              <a:latin typeface="+mj-lt"/>
            </a:endParaRP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4010567" y="2732549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5304220" y="2778089"/>
            <a:ext cx="5969260" cy="8441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262626"/>
                </a:solidFill>
              </a:rPr>
              <a:t>Поставщик может предоставить дополнительную скидку за быструю оплату (финансирование сразу после отгрузки) и увеличение объемов закупаемого товара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5895063" y="3650142"/>
            <a:ext cx="5981164" cy="164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262626"/>
                </a:solidFill>
              </a:rPr>
              <a:t>В рамках продукта Вы оплачиваете поставки ваших поставщиков только на счет нашего Банка, нет необходимости оперировать большим количеством реквизитов по счетам поставщиков в разных банках</a:t>
            </a:r>
          </a:p>
          <a:p>
            <a:pPr marL="285750" indent="-285750">
              <a:lnSpc>
                <a:spcPct val="12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srgbClr val="262626"/>
                </a:solidFill>
              </a:rPr>
              <a:t>Простая схема: вы подтвердили получение поставки, поставщик сразу получил деньги</a:t>
            </a:r>
            <a:endParaRPr lang="ru-RU" sz="1400" dirty="0"/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4304933" y="3681469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5238576" y="5301208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6096000" y="6413939"/>
            <a:ext cx="50098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Прямоугольник 35"/>
          <p:cNvSpPr/>
          <p:nvPr/>
        </p:nvSpPr>
        <p:spPr>
          <a:xfrm>
            <a:off x="6685636" y="5311265"/>
            <a:ext cx="5190591" cy="11264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20000"/>
              </a:lnSpc>
              <a:buClr>
                <a:srgbClr val="C00000"/>
              </a:buClr>
              <a:buFont typeface="Arial" panose="020B0604020202020204" pitchFamily="34" charset="0"/>
              <a:buChar char="•"/>
            </a:pPr>
            <a:r>
              <a:rPr lang="ru-RU" sz="1400" dirty="0" smtClean="0">
                <a:latin typeface="+mn-lt"/>
              </a:rPr>
              <a:t>За счет увеличения товарооборота и расширения ассортимента, льготных цен на товары, а также  отложенного момента оплаты </a:t>
            </a:r>
            <a:r>
              <a:rPr lang="ru-RU" sz="1400" dirty="0">
                <a:latin typeface="+mn-lt"/>
              </a:rPr>
              <a:t>Вы получаете новые конкурентные </a:t>
            </a:r>
            <a:r>
              <a:rPr lang="ru-RU" sz="1400" dirty="0" smtClean="0">
                <a:latin typeface="+mn-lt"/>
              </a:rPr>
              <a:t>преимущества</a:t>
            </a:r>
          </a:p>
        </p:txBody>
      </p:sp>
      <p:pic>
        <p:nvPicPr>
          <p:cNvPr id="39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929" y="3912407"/>
            <a:ext cx="1470255" cy="3109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31" name="Прямая соединительная линия 30"/>
          <p:cNvCxnSpPr/>
          <p:nvPr/>
        </p:nvCxnSpPr>
        <p:spPr>
          <a:xfrm>
            <a:off x="9020413" y="610694"/>
            <a:ext cx="3171587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05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424426" y="130367"/>
            <a:ext cx="9748292" cy="103863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sz="2800" dirty="0" smtClean="0">
                <a:solidFill>
                  <a:srgbClr val="262626"/>
                </a:solidFill>
                <a:latin typeface="+mj-lt"/>
              </a:rPr>
              <a:t>Как это работает</a:t>
            </a:r>
            <a:endParaRPr lang="ru-RU" sz="24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881505" y="560529"/>
            <a:ext cx="61191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 smtClean="0">
                <a:solidFill>
                  <a:srgbClr val="C00000"/>
                </a:solidFill>
                <a:latin typeface="+mj-lt"/>
              </a:rPr>
              <a:t>Реверсивный факторинг </a:t>
            </a:r>
            <a:r>
              <a:rPr lang="ru-RU" sz="1600" dirty="0" smtClean="0">
                <a:solidFill>
                  <a:srgbClr val="C00000"/>
                </a:solidFill>
                <a:latin typeface="+mj-lt"/>
              </a:rPr>
              <a:t>– продукт, при котором поставщики, предоставляя Вам отсрочку, получают финансирование по каждой подтвержденной Вами поставке</a:t>
            </a:r>
            <a:endParaRPr lang="ru-RU" sz="16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Дуга 4"/>
          <p:cNvSpPr/>
          <p:nvPr/>
        </p:nvSpPr>
        <p:spPr>
          <a:xfrm rot="16966419">
            <a:off x="10195160" y="4871943"/>
            <a:ext cx="5112568" cy="5112568"/>
          </a:xfrm>
          <a:prstGeom prst="arc">
            <a:avLst>
              <a:gd name="adj1" fmla="val 16200000"/>
              <a:gd name="adj2" fmla="val 20031900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Овал 5"/>
          <p:cNvSpPr/>
          <p:nvPr/>
        </p:nvSpPr>
        <p:spPr>
          <a:xfrm>
            <a:off x="811814" y="1656338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Овал 21"/>
          <p:cNvSpPr/>
          <p:nvPr/>
        </p:nvSpPr>
        <p:spPr>
          <a:xfrm>
            <a:off x="811812" y="2576578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рямоугольник 22"/>
          <p:cNvSpPr/>
          <p:nvPr/>
        </p:nvSpPr>
        <p:spPr>
          <a:xfrm>
            <a:off x="2702900" y="2851200"/>
            <a:ext cx="320406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1447783" y="1763298"/>
            <a:ext cx="32040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Осуществление поставок продукции</a:t>
            </a:r>
            <a:endParaRPr lang="ru-RU" sz="1400" dirty="0">
              <a:latin typeface="+mj-lt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811812" y="3422783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Прямоугольник 25"/>
          <p:cNvSpPr/>
          <p:nvPr/>
        </p:nvSpPr>
        <p:spPr>
          <a:xfrm>
            <a:off x="1471322" y="2661924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Передача реестра требований на финансирование</a:t>
            </a:r>
            <a:endParaRPr lang="ru-RU" sz="1400" dirty="0">
              <a:latin typeface="+mj-lt"/>
            </a:endParaRPr>
          </a:p>
        </p:txBody>
      </p:sp>
      <p:sp>
        <p:nvSpPr>
          <p:cNvPr id="27" name="Овал 26"/>
          <p:cNvSpPr/>
          <p:nvPr/>
        </p:nvSpPr>
        <p:spPr>
          <a:xfrm>
            <a:off x="811812" y="5272813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1511199" y="4397264"/>
            <a:ext cx="320406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Выплата финансирования по уступленным поставкам</a:t>
            </a:r>
            <a:endParaRPr lang="ru-RU" sz="1400" dirty="0">
              <a:latin typeface="+mj-lt"/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>
            <a:off x="5881504" y="567024"/>
            <a:ext cx="63104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4" name="Прямая соединительная линия 33"/>
          <p:cNvCxnSpPr/>
          <p:nvPr/>
        </p:nvCxnSpPr>
        <p:spPr>
          <a:xfrm>
            <a:off x="4718329" y="6597352"/>
            <a:ext cx="507547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5" name="Прямая соединительная линия 34"/>
          <p:cNvCxnSpPr/>
          <p:nvPr/>
        </p:nvCxnSpPr>
        <p:spPr>
          <a:xfrm>
            <a:off x="1661882" y="6391401"/>
            <a:ext cx="5075476" cy="1435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9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80416" y="4260383"/>
            <a:ext cx="2030142" cy="4293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5690943" y="2268339"/>
            <a:ext cx="1648849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ru-RU" dirty="0" smtClean="0"/>
              <a:t>ПОСТАВЩИК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9332851" y="2268339"/>
            <a:ext cx="1767535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ru-RU" dirty="0" smtClean="0"/>
              <a:t>ПОКУПАТЕЛЬ</a:t>
            </a:r>
            <a:endParaRPr lang="ru-RU" dirty="0"/>
          </a:p>
        </p:txBody>
      </p:sp>
      <p:sp>
        <p:nvSpPr>
          <p:cNvPr id="13" name="Двойные круглые скобки 12"/>
          <p:cNvSpPr/>
          <p:nvPr/>
        </p:nvSpPr>
        <p:spPr>
          <a:xfrm>
            <a:off x="5690943" y="2268339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Двойные круглые скобки 32"/>
          <p:cNvSpPr/>
          <p:nvPr/>
        </p:nvSpPr>
        <p:spPr>
          <a:xfrm>
            <a:off x="9332851" y="2268339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16" name="Прямая со стрелкой 15"/>
          <p:cNvCxnSpPr/>
          <p:nvPr/>
        </p:nvCxnSpPr>
        <p:spPr>
          <a:xfrm flipV="1">
            <a:off x="7612509" y="2441732"/>
            <a:ext cx="1447625" cy="3854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>
            <a:off x="5881504" y="1361876"/>
            <a:ext cx="631049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 flipH="1">
            <a:off x="6100965" y="4475044"/>
            <a:ext cx="990974" cy="15940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 стрелкой 56"/>
          <p:cNvCxnSpPr/>
          <p:nvPr/>
        </p:nvCxnSpPr>
        <p:spPr>
          <a:xfrm flipV="1">
            <a:off x="6100965" y="2831629"/>
            <a:ext cx="0" cy="1666562"/>
          </a:xfrm>
          <a:prstGeom prst="straightConnector1">
            <a:avLst/>
          </a:prstGeom>
          <a:ln w="19050">
            <a:solidFill>
              <a:srgbClr val="20A1BC"/>
            </a:solidFill>
            <a:tailEnd type="triangle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Прямая соединительная линия 59"/>
          <p:cNvCxnSpPr/>
          <p:nvPr/>
        </p:nvCxnSpPr>
        <p:spPr>
          <a:xfrm>
            <a:off x="10522242" y="2843705"/>
            <a:ext cx="0" cy="1631339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 стрелкой 60"/>
          <p:cNvCxnSpPr/>
          <p:nvPr/>
        </p:nvCxnSpPr>
        <p:spPr>
          <a:xfrm flipH="1">
            <a:off x="9514130" y="4468388"/>
            <a:ext cx="1008112" cy="0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Соединительная линия уступом 69"/>
          <p:cNvCxnSpPr/>
          <p:nvPr/>
        </p:nvCxnSpPr>
        <p:spPr>
          <a:xfrm rot="16200000" flipH="1">
            <a:off x="6818538" y="2873966"/>
            <a:ext cx="1376403" cy="1309639"/>
          </a:xfrm>
          <a:prstGeom prst="bentConnector3">
            <a:avLst>
              <a:gd name="adj1" fmla="val 50000"/>
            </a:avLst>
          </a:prstGeom>
          <a:ln w="19050" cmpd="sng">
            <a:prstDash val="solid"/>
            <a:tailEnd type="triangle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xtBox 76"/>
          <p:cNvSpPr txBox="1"/>
          <p:nvPr/>
        </p:nvSpPr>
        <p:spPr>
          <a:xfrm>
            <a:off x="919861" y="1763298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1</a:t>
            </a:r>
            <a:endParaRPr lang="ru-RU" dirty="0">
              <a:ln>
                <a:solidFill>
                  <a:srgbClr val="4E6470"/>
                </a:solidFill>
              </a:ln>
              <a:solidFill>
                <a:srgbClr val="4E647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 flipH="1">
            <a:off x="6840518" y="3178109"/>
            <a:ext cx="347885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2</a:t>
            </a:r>
          </a:p>
        </p:txBody>
      </p:sp>
      <p:sp>
        <p:nvSpPr>
          <p:cNvPr id="79" name="TextBox 78"/>
          <p:cNvSpPr txBox="1"/>
          <p:nvPr/>
        </p:nvSpPr>
        <p:spPr>
          <a:xfrm>
            <a:off x="9504222" y="3192781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3</a:t>
            </a:r>
            <a:endParaRPr lang="ru-RU" dirty="0">
              <a:ln>
                <a:solidFill>
                  <a:srgbClr val="4E6470"/>
                </a:solidFill>
              </a:ln>
              <a:solidFill>
                <a:srgbClr val="4E647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10172718" y="4113153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5</a:t>
            </a:r>
            <a:endParaRPr lang="ru-RU" dirty="0">
              <a:ln>
                <a:solidFill>
                  <a:srgbClr val="4E6470"/>
                </a:solidFill>
              </a:ln>
              <a:solidFill>
                <a:srgbClr val="4E6470"/>
              </a:solidFill>
            </a:endParaRPr>
          </a:p>
        </p:txBody>
      </p:sp>
      <p:sp>
        <p:nvSpPr>
          <p:cNvPr id="83" name="Овал 82"/>
          <p:cNvSpPr/>
          <p:nvPr/>
        </p:nvSpPr>
        <p:spPr>
          <a:xfrm>
            <a:off x="811812" y="4369417"/>
            <a:ext cx="551067" cy="551067"/>
          </a:xfrm>
          <a:prstGeom prst="ellipse">
            <a:avLst/>
          </a:prstGeom>
          <a:noFill/>
          <a:ln>
            <a:solidFill>
              <a:srgbClr val="D02D2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4" name="Прямоугольник 83"/>
          <p:cNvSpPr/>
          <p:nvPr/>
        </p:nvSpPr>
        <p:spPr>
          <a:xfrm>
            <a:off x="1511200" y="5408564"/>
            <a:ext cx="32040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Оплата поставки покупателем</a:t>
            </a:r>
            <a:endParaRPr lang="ru-RU" sz="1400" dirty="0">
              <a:latin typeface="+mj-lt"/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8161559" y="2094796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1</a:t>
            </a:r>
            <a:endParaRPr lang="ru-RU" dirty="0">
              <a:ln>
                <a:solidFill>
                  <a:srgbClr val="4E6470"/>
                </a:solidFill>
              </a:ln>
              <a:solidFill>
                <a:srgbClr val="4E6470"/>
              </a:solidFill>
            </a:endParaRPr>
          </a:p>
        </p:txBody>
      </p:sp>
      <p:sp>
        <p:nvSpPr>
          <p:cNvPr id="92" name="TextBox 91"/>
          <p:cNvSpPr txBox="1"/>
          <p:nvPr/>
        </p:nvSpPr>
        <p:spPr>
          <a:xfrm>
            <a:off x="929000" y="2659039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2</a:t>
            </a:r>
          </a:p>
        </p:txBody>
      </p:sp>
      <p:sp>
        <p:nvSpPr>
          <p:cNvPr id="93" name="TextBox 92"/>
          <p:cNvSpPr txBox="1"/>
          <p:nvPr/>
        </p:nvSpPr>
        <p:spPr>
          <a:xfrm>
            <a:off x="929000" y="3513650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3</a:t>
            </a:r>
          </a:p>
        </p:txBody>
      </p:sp>
      <p:sp>
        <p:nvSpPr>
          <p:cNvPr id="94" name="TextBox 93"/>
          <p:cNvSpPr txBox="1"/>
          <p:nvPr/>
        </p:nvSpPr>
        <p:spPr>
          <a:xfrm>
            <a:off x="929000" y="4443455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4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929000" y="5363680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5</a:t>
            </a:r>
          </a:p>
        </p:txBody>
      </p:sp>
      <p:cxnSp>
        <p:nvCxnSpPr>
          <p:cNvPr id="41" name="Соединительная линия уступом 40"/>
          <p:cNvCxnSpPr/>
          <p:nvPr/>
        </p:nvCxnSpPr>
        <p:spPr>
          <a:xfrm rot="5400000">
            <a:off x="8510937" y="2937175"/>
            <a:ext cx="1363478" cy="1202257"/>
          </a:xfrm>
          <a:prstGeom prst="bentConnector3">
            <a:avLst>
              <a:gd name="adj1" fmla="val 50000"/>
            </a:avLst>
          </a:prstGeom>
          <a:ln w="19050" cmpd="sng">
            <a:prstDash val="solid"/>
            <a:tailEnd type="triangle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6115547" y="4121652"/>
            <a:ext cx="349524" cy="369332"/>
          </a:xfrm>
          <a:prstGeom prst="rect">
            <a:avLst/>
          </a:prstGeom>
          <a:noFill/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dirty="0" smtClean="0">
                <a:ln>
                  <a:solidFill>
                    <a:srgbClr val="4E6470"/>
                  </a:solidFill>
                </a:ln>
                <a:solidFill>
                  <a:srgbClr val="4E6470"/>
                </a:solidFill>
              </a:rPr>
              <a:t>4</a:t>
            </a:r>
            <a:endParaRPr lang="ru-RU" dirty="0">
              <a:ln>
                <a:solidFill>
                  <a:srgbClr val="4E6470"/>
                </a:solidFill>
              </a:ln>
              <a:solidFill>
                <a:srgbClr val="4E647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509860" y="3519335"/>
            <a:ext cx="320406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Подтверждение реестра</a:t>
            </a:r>
            <a:endParaRPr lang="ru-RU" sz="1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04418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" name="Прямоугольник 223"/>
          <p:cNvSpPr/>
          <p:nvPr/>
        </p:nvSpPr>
        <p:spPr>
          <a:xfrm>
            <a:off x="10632504" y="6384554"/>
            <a:ext cx="1080120" cy="35681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480543" y="117755"/>
            <a:ext cx="5426424" cy="879581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sz="2800" dirty="0" smtClean="0">
                <a:solidFill>
                  <a:srgbClr val="262626"/>
                </a:solidFill>
                <a:latin typeface="+mj-lt"/>
              </a:rPr>
              <a:t>Процесс взаимодействия</a:t>
            </a:r>
            <a:endParaRPr lang="ru-RU" sz="28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116276" y="479938"/>
            <a:ext cx="170957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ru-RU" sz="1600" b="1" dirty="0" smtClean="0">
                <a:solidFill>
                  <a:srgbClr val="C00000"/>
                </a:solidFill>
                <a:latin typeface="+mj-lt"/>
              </a:rPr>
              <a:t>Просто и легко</a:t>
            </a:r>
            <a:endParaRPr lang="ru-RU" sz="1600" b="1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Дуга 4"/>
          <p:cNvSpPr/>
          <p:nvPr/>
        </p:nvSpPr>
        <p:spPr>
          <a:xfrm rot="13012551">
            <a:off x="10643014" y="-2285762"/>
            <a:ext cx="5112568" cy="5112568"/>
          </a:xfrm>
          <a:prstGeom prst="arc">
            <a:avLst>
              <a:gd name="adj1" fmla="val 15370703"/>
              <a:gd name="adj2" fmla="val 19736613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22" name="Прямая соединительная линия 121"/>
          <p:cNvCxnSpPr/>
          <p:nvPr/>
        </p:nvCxnSpPr>
        <p:spPr>
          <a:xfrm>
            <a:off x="5087888" y="217790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6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69473" y="658511"/>
            <a:ext cx="978413" cy="2069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" name="Скругленный прямоугольник 183"/>
          <p:cNvSpPr/>
          <p:nvPr/>
        </p:nvSpPr>
        <p:spPr>
          <a:xfrm>
            <a:off x="8478698" y="2538709"/>
            <a:ext cx="3233926" cy="851365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Предоставление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поставщиком в Банк документов, подтверждающих действительность денежного требования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0" name="Скругленный прямоугольник 209"/>
          <p:cNvSpPr/>
          <p:nvPr/>
        </p:nvSpPr>
        <p:spPr>
          <a:xfrm>
            <a:off x="8478043" y="3604854"/>
            <a:ext cx="3234581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Подтверждение поставок покупателем</a:t>
            </a:r>
          </a:p>
        </p:txBody>
      </p:sp>
      <p:sp>
        <p:nvSpPr>
          <p:cNvPr id="211" name="Скругленный прямоугольник 210"/>
          <p:cNvSpPr/>
          <p:nvPr/>
        </p:nvSpPr>
        <p:spPr>
          <a:xfrm>
            <a:off x="8478043" y="4261614"/>
            <a:ext cx="3234581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Выплата поставщику финансирования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2" name="Скругленный прямоугольник 211"/>
          <p:cNvSpPr/>
          <p:nvPr/>
        </p:nvSpPr>
        <p:spPr>
          <a:xfrm>
            <a:off x="8478043" y="4911633"/>
            <a:ext cx="3234581" cy="643015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Операционное сопровождение и управление дебиторской задолженностью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3" name="Скругленный прямоугольник 212"/>
          <p:cNvSpPr/>
          <p:nvPr/>
        </p:nvSpPr>
        <p:spPr>
          <a:xfrm>
            <a:off x="8488718" y="5781736"/>
            <a:ext cx="3223906" cy="643015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Ежеквартальный мониторинг, ежегодный пересмотр лимита Банком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225" name="Прямая соединительная линия 224"/>
          <p:cNvCxnSpPr/>
          <p:nvPr/>
        </p:nvCxnSpPr>
        <p:spPr>
          <a:xfrm>
            <a:off x="8256240" y="2558783"/>
            <a:ext cx="0" cy="3983800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/>
          <p:cNvCxnSpPr/>
          <p:nvPr/>
        </p:nvCxnSpPr>
        <p:spPr>
          <a:xfrm>
            <a:off x="8083558" y="865420"/>
            <a:ext cx="2592288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4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71490" y="1262297"/>
            <a:ext cx="1517020" cy="3208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5" name="Нашивка 26"/>
          <p:cNvSpPr/>
          <p:nvPr/>
        </p:nvSpPr>
        <p:spPr>
          <a:xfrm>
            <a:off x="2898782" y="1225828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1728546" y="1717184"/>
            <a:ext cx="215444" cy="125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1927438" y="1169282"/>
            <a:ext cx="215444" cy="125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8" name="Нашивка 26"/>
          <p:cNvSpPr/>
          <p:nvPr/>
        </p:nvSpPr>
        <p:spPr>
          <a:xfrm>
            <a:off x="2747920" y="1225828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49" name="Скругленный прямоугольник 48"/>
          <p:cNvSpPr/>
          <p:nvPr/>
        </p:nvSpPr>
        <p:spPr>
          <a:xfrm>
            <a:off x="3035236" y="2563187"/>
            <a:ext cx="3271869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лимита на покупателя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Банком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Скругленный прямоугольник 49"/>
          <p:cNvSpPr/>
          <p:nvPr/>
        </p:nvSpPr>
        <p:spPr>
          <a:xfrm>
            <a:off x="3035237" y="3326851"/>
            <a:ext cx="3271868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Рассмотрение поставщика и утверждение сделки Банком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656299" y="1247361"/>
            <a:ext cx="1695208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ru-RU" dirty="0" smtClean="0"/>
              <a:t>ПОСТАВЩИК</a:t>
            </a:r>
            <a:endParaRPr lang="ru-RU" dirty="0"/>
          </a:p>
        </p:txBody>
      </p:sp>
      <p:sp>
        <p:nvSpPr>
          <p:cNvPr id="52" name="Двойные круглые скобки 51"/>
          <p:cNvSpPr/>
          <p:nvPr/>
        </p:nvSpPr>
        <p:spPr>
          <a:xfrm>
            <a:off x="656299" y="1247361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3" name="Скругленный прямоугольник 52"/>
          <p:cNvSpPr/>
          <p:nvPr/>
        </p:nvSpPr>
        <p:spPr>
          <a:xfrm>
            <a:off x="480543" y="5453542"/>
            <a:ext cx="2822358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Подключение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покупателя и поставщика к ЭДО Банка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Скругленный прямоугольник 53"/>
          <p:cNvSpPr/>
          <p:nvPr/>
        </p:nvSpPr>
        <p:spPr>
          <a:xfrm>
            <a:off x="3302901" y="4715588"/>
            <a:ext cx="4234838" cy="459298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Подписание договоров факторинга</a:t>
            </a:r>
            <a:r>
              <a:rPr lang="en-US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</a:t>
            </a:r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поставщиком и покупателем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5" name="Скругленный прямоугольник 54"/>
          <p:cNvSpPr/>
          <p:nvPr/>
        </p:nvSpPr>
        <p:spPr>
          <a:xfrm>
            <a:off x="3843781" y="5934196"/>
            <a:ext cx="3217041" cy="620074"/>
          </a:xfrm>
          <a:prstGeom prst="roundRect">
            <a:avLst/>
          </a:prstGeom>
          <a:noFill/>
          <a:ln w="2540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Отгрузка товара в рамках факторинга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6" name="Прямая со стрелкой 55"/>
          <p:cNvCxnSpPr/>
          <p:nvPr/>
        </p:nvCxnSpPr>
        <p:spPr>
          <a:xfrm flipV="1">
            <a:off x="2434145" y="6265507"/>
            <a:ext cx="1399544" cy="11384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1343956" y="2558783"/>
            <a:ext cx="0" cy="654193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 flipV="1">
            <a:off x="2434145" y="5923519"/>
            <a:ext cx="0" cy="353372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единительная линия 58"/>
          <p:cNvCxnSpPr>
            <a:stCxn id="49" idx="3"/>
          </p:cNvCxnSpPr>
          <p:nvPr/>
        </p:nvCxnSpPr>
        <p:spPr>
          <a:xfrm>
            <a:off x="6307105" y="2792836"/>
            <a:ext cx="364746" cy="0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Прямая соединительная линия 60"/>
          <p:cNvCxnSpPr/>
          <p:nvPr/>
        </p:nvCxnSpPr>
        <p:spPr>
          <a:xfrm flipH="1" flipV="1">
            <a:off x="6292718" y="3563915"/>
            <a:ext cx="349571" cy="3653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Прямая со стрелкой 61"/>
          <p:cNvCxnSpPr/>
          <p:nvPr/>
        </p:nvCxnSpPr>
        <p:spPr>
          <a:xfrm>
            <a:off x="2434145" y="4945237"/>
            <a:ext cx="0" cy="507257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Прямая соединительная линия 62"/>
          <p:cNvCxnSpPr/>
          <p:nvPr/>
        </p:nvCxnSpPr>
        <p:spPr>
          <a:xfrm flipH="1">
            <a:off x="2434145" y="4953240"/>
            <a:ext cx="842626" cy="0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flipH="1">
            <a:off x="6656676" y="3552147"/>
            <a:ext cx="905" cy="1159154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Нашивка 26"/>
          <p:cNvSpPr/>
          <p:nvPr/>
        </p:nvSpPr>
        <p:spPr>
          <a:xfrm>
            <a:off x="7426839" y="6022371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7" name="Нашивка 26"/>
          <p:cNvSpPr/>
          <p:nvPr/>
        </p:nvSpPr>
        <p:spPr>
          <a:xfrm>
            <a:off x="7275977" y="6022371"/>
            <a:ext cx="215076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68" name="Прямоугольник 67"/>
          <p:cNvSpPr/>
          <p:nvPr/>
        </p:nvSpPr>
        <p:spPr>
          <a:xfrm>
            <a:off x="7050947" y="1169282"/>
            <a:ext cx="215444" cy="1251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9" name="TextBox 68"/>
          <p:cNvSpPr txBox="1"/>
          <p:nvPr/>
        </p:nvSpPr>
        <p:spPr>
          <a:xfrm>
            <a:off x="6106938" y="1247361"/>
            <a:ext cx="1716111" cy="369332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rtlCol="0">
            <a:spAutoFit/>
          </a:bodyPr>
          <a:lstStyle/>
          <a:p>
            <a:r>
              <a:rPr lang="ru-RU" dirty="0" smtClean="0"/>
              <a:t>ПОКУПАТЕЛЬ</a:t>
            </a:r>
            <a:endParaRPr lang="ru-RU" dirty="0"/>
          </a:p>
        </p:txBody>
      </p:sp>
      <p:sp>
        <p:nvSpPr>
          <p:cNvPr id="70" name="Двойные круглые скобки 69"/>
          <p:cNvSpPr/>
          <p:nvPr/>
        </p:nvSpPr>
        <p:spPr>
          <a:xfrm>
            <a:off x="6106938" y="1247361"/>
            <a:ext cx="1648849" cy="369332"/>
          </a:xfrm>
          <a:prstGeom prst="bracketPair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1" name="Нашивка 26"/>
          <p:cNvSpPr/>
          <p:nvPr/>
        </p:nvSpPr>
        <p:spPr>
          <a:xfrm flipH="1">
            <a:off x="5460514" y="1225828"/>
            <a:ext cx="221337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2" name="Нашивка 26"/>
          <p:cNvSpPr/>
          <p:nvPr/>
        </p:nvSpPr>
        <p:spPr>
          <a:xfrm flipH="1">
            <a:off x="5309652" y="1225828"/>
            <a:ext cx="221337" cy="443878"/>
          </a:xfrm>
          <a:prstGeom prst="chevron">
            <a:avLst/>
          </a:prstGeom>
          <a:noFill/>
          <a:ln w="19050">
            <a:solidFill>
              <a:srgbClr val="0093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73" name="Скругленный прямоугольник 72"/>
          <p:cNvSpPr/>
          <p:nvPr/>
        </p:nvSpPr>
        <p:spPr>
          <a:xfrm>
            <a:off x="194267" y="2052020"/>
            <a:ext cx="2704515" cy="468889"/>
          </a:xfrm>
          <a:prstGeom prst="roundRect">
            <a:avLst/>
          </a:prstGeom>
          <a:noFill/>
          <a:ln w="19050">
            <a:solidFill>
              <a:srgbClr val="E3061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Сбор пакета документов покупателем и поставщиком</a:t>
            </a:r>
            <a:endParaRPr lang="ru-RU" sz="1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4" name="TextBox 73"/>
          <p:cNvSpPr txBox="1"/>
          <p:nvPr/>
        </p:nvSpPr>
        <p:spPr>
          <a:xfrm>
            <a:off x="8590385" y="1995974"/>
            <a:ext cx="2379088" cy="449453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i="0" u="none" strike="noStrike" kern="1200" cap="none" spc="0" normalizeH="0" baseline="0" noProof="0" dirty="0" smtClean="0">
                <a:ln>
                  <a:noFill/>
                </a:ln>
                <a:solidFill>
                  <a:srgbClr val="0093B2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ПОСТОЯННЫЙ ОПЕРАЦИОННЫЙ</a:t>
            </a:r>
            <a:r>
              <a:rPr kumimoji="0" lang="ru-RU" sz="1100" i="0" u="none" strike="noStrike" kern="1200" cap="none" spc="0" normalizeH="0" noProof="0" dirty="0" smtClean="0">
                <a:ln>
                  <a:noFill/>
                </a:ln>
                <a:solidFill>
                  <a:srgbClr val="0093B2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 ПРОЦЕСС:</a:t>
            </a:r>
            <a:endParaRPr kumimoji="0" lang="ru-RU" sz="1100" i="0" u="none" strike="noStrike" kern="1200" cap="none" spc="0" normalizeH="0" baseline="0" noProof="0" dirty="0">
              <a:ln>
                <a:noFill/>
              </a:ln>
              <a:solidFill>
                <a:srgbClr val="0093B2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cxnSp>
        <p:nvCxnSpPr>
          <p:cNvPr id="75" name="Прямая со стрелкой 74"/>
          <p:cNvCxnSpPr/>
          <p:nvPr/>
        </p:nvCxnSpPr>
        <p:spPr>
          <a:xfrm>
            <a:off x="8953249" y="3415758"/>
            <a:ext cx="0" cy="178289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Прямая со стрелкой 75"/>
          <p:cNvCxnSpPr/>
          <p:nvPr/>
        </p:nvCxnSpPr>
        <p:spPr>
          <a:xfrm>
            <a:off x="10969473" y="4083325"/>
            <a:ext cx="0" cy="178289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>
            <a:off x="8953249" y="4720912"/>
            <a:ext cx="0" cy="178289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10969473" y="5581288"/>
            <a:ext cx="0" cy="178289"/>
          </a:xfrm>
          <a:prstGeom prst="straightConnector1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" name="Соединительная линия уступом 2"/>
          <p:cNvCxnSpPr/>
          <p:nvPr/>
        </p:nvCxnSpPr>
        <p:spPr>
          <a:xfrm>
            <a:off x="2294025" y="3212976"/>
            <a:ext cx="730089" cy="343524"/>
          </a:xfrm>
          <a:prstGeom prst="bentConnector3">
            <a:avLst/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Соединительная линия уступом 6"/>
          <p:cNvCxnSpPr/>
          <p:nvPr/>
        </p:nvCxnSpPr>
        <p:spPr>
          <a:xfrm flipV="1">
            <a:off x="2317502" y="2792836"/>
            <a:ext cx="706399" cy="420140"/>
          </a:xfrm>
          <a:prstGeom prst="bentConnector3">
            <a:avLst>
              <a:gd name="adj1" fmla="val 48440"/>
            </a:avLst>
          </a:prstGeom>
          <a:ln w="19050">
            <a:solidFill>
              <a:srgbClr val="0093B2"/>
            </a:solidFill>
            <a:tailEnd type="triangle"/>
          </a:ln>
          <a:effectLst>
            <a:outerShdw blurRad="76200" dist="12700" dir="8100000" sy="-23000" kx="800400" algn="br" rotWithShape="0">
              <a:prstClr val="black">
                <a:alpha val="2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Прямая соединительная линия 78"/>
          <p:cNvCxnSpPr/>
          <p:nvPr/>
        </p:nvCxnSpPr>
        <p:spPr>
          <a:xfrm flipH="1">
            <a:off x="1343956" y="3214023"/>
            <a:ext cx="1289774" cy="0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Прямая соединительная линия 79"/>
          <p:cNvCxnSpPr/>
          <p:nvPr/>
        </p:nvCxnSpPr>
        <p:spPr>
          <a:xfrm>
            <a:off x="6656676" y="2792836"/>
            <a:ext cx="0" cy="774732"/>
          </a:xfrm>
          <a:prstGeom prst="line">
            <a:avLst/>
          </a:prstGeom>
          <a:ln w="19050">
            <a:solidFill>
              <a:srgbClr val="0093B2"/>
            </a:solidFill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6035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уга 2"/>
          <p:cNvSpPr/>
          <p:nvPr/>
        </p:nvSpPr>
        <p:spPr>
          <a:xfrm rot="2264829">
            <a:off x="-3243230" y="4026873"/>
            <a:ext cx="5112568" cy="5112568"/>
          </a:xfrm>
          <a:prstGeom prst="arc">
            <a:avLst>
              <a:gd name="adj1" fmla="val 14858109"/>
              <a:gd name="adj2" fmla="val 19736613"/>
            </a:avLst>
          </a:prstGeom>
          <a:ln>
            <a:solidFill>
              <a:srgbClr val="D02D23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pic>
        <p:nvPicPr>
          <p:cNvPr id="4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3352" y="5805264"/>
            <a:ext cx="1362020" cy="2880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Box 4"/>
          <p:cNvSpPr txBox="1"/>
          <p:nvPr/>
        </p:nvSpPr>
        <p:spPr>
          <a:xfrm>
            <a:off x="436439" y="110465"/>
            <a:ext cx="9748292" cy="1038632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/>
                <a:ea typeface="+mj-ea"/>
                <a:cs typeface="Arial" pitchFamily="34" charset="0"/>
              </a:rPr>
              <a:t>Возможные варианты оплаты комиссии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/>
              <a:ea typeface="+mj-ea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44362" y="1441925"/>
            <a:ext cx="6807821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При работе по факторингу возможно разделение </a:t>
            </a:r>
            <a:r>
              <a:rPr kumimoji="0" lang="ru-RU" sz="14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факторинговой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комиссии между поставщиком и покупателем в зависимости от достигнутых договоренностей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9324655" y="454243"/>
            <a:ext cx="1460336" cy="41601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5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charset="0"/>
                <a:ea typeface="+mn-ea"/>
                <a:cs typeface="Arial" charset="0"/>
              </a:rPr>
              <a:t>ФАКТОРИНГ</a:t>
            </a:r>
          </a:p>
        </p:txBody>
      </p:sp>
      <p:cxnSp>
        <p:nvCxnSpPr>
          <p:cNvPr id="30" name="Прямая соединительная линия 29"/>
          <p:cNvCxnSpPr/>
          <p:nvPr/>
        </p:nvCxnSpPr>
        <p:spPr>
          <a:xfrm>
            <a:off x="9408368" y="884584"/>
            <a:ext cx="2783632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80" name="Прямоугольник 79"/>
          <p:cNvSpPr/>
          <p:nvPr/>
        </p:nvSpPr>
        <p:spPr>
          <a:xfrm>
            <a:off x="2845535" y="3253986"/>
            <a:ext cx="2501488" cy="3077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Вариант 1: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ПОСТАВЩИК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259240" y="3232323"/>
            <a:ext cx="644048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всю комиссию оплачивает Поставщик (стандартный вариант)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2883133" y="3801953"/>
            <a:ext cx="2467058" cy="3077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Вариант 2:   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ПОКУПАТЕЛЬ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5259240" y="3797277"/>
            <a:ext cx="528835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всю комиссию оплачивает Покупатель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2445778" y="4421174"/>
            <a:ext cx="4652132" cy="307777"/>
          </a:xfrm>
          <a:prstGeom prst="rect">
            <a:avLst/>
          </a:prstGeom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Вариант 3:</a:t>
            </a: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 ПОСТАВЩИК + ПОКУПАТЕЛЬ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618968" y="4399511"/>
            <a:ext cx="51125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- комиссия делится между поставщиком и покупателем</a:t>
            </a: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27" name="Прямая соединительная линия 26"/>
          <p:cNvCxnSpPr/>
          <p:nvPr/>
        </p:nvCxnSpPr>
        <p:spPr>
          <a:xfrm>
            <a:off x="6312024" y="5301208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1093236" y="2780928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170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561375" y="221579"/>
            <a:ext cx="2414933" cy="507431"/>
          </a:xfrm>
          <a:prstGeom prst="rect">
            <a:avLst/>
          </a:prstGeom>
        </p:spPr>
        <p:txBody>
          <a:bodyPr lIns="108000" tIns="36000" rIns="108000" bIns="72000" anchor="ctr" anchorCtr="0"/>
          <a:lstStyle>
            <a:defPPr>
              <a:defRPr lang="ru-RU"/>
            </a:defPPr>
            <a:lvl1pPr algn="r" eaLnBrk="1" hangingPunct="1">
              <a:defRPr sz="3600" b="1" baseline="0">
                <a:latin typeface="Futura New bold"/>
                <a:ea typeface="+mj-ea"/>
                <a:cs typeface="Arial" pitchFamily="34" charset="0"/>
              </a:defRPr>
            </a:lvl1pPr>
            <a:lvl2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2pPr>
            <a:lvl3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3pPr>
            <a:lvl4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4pPr>
            <a:lvl5pPr algn="ctr" eaLnBrk="1" hangingPunct="1"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5pPr>
            <a:lvl6pPr marL="4572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6pPr>
            <a:lvl7pPr marL="9144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7pPr>
            <a:lvl8pPr marL="13716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8pPr>
            <a:lvl9pPr marL="1828800" algn="ctr" fontAlgn="base">
              <a:spcBef>
                <a:spcPct val="0"/>
              </a:spcBef>
              <a:spcAft>
                <a:spcPct val="0"/>
              </a:spcAft>
              <a:defRPr sz="2200">
                <a:solidFill>
                  <a:srgbClr val="A80000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algn="l"/>
            <a:r>
              <a:rPr lang="ru-RU" sz="2400" dirty="0" smtClean="0">
                <a:solidFill>
                  <a:srgbClr val="262626"/>
                </a:solidFill>
                <a:latin typeface="+mj-lt"/>
              </a:rPr>
              <a:t>сегодня</a:t>
            </a:r>
            <a:endParaRPr lang="ru-RU" sz="2400" dirty="0">
              <a:solidFill>
                <a:srgbClr val="262626"/>
              </a:solidFill>
              <a:latin typeface="+mj-lt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983432" y="1052736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Универсальный коммерческий банк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ТОП-50</a:t>
            </a:r>
            <a:endParaRPr lang="ru-RU" sz="1400" b="1" dirty="0">
              <a:latin typeface="+mj-lt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983432" y="1589891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Группа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АФК «Система»</a:t>
            </a:r>
            <a:endParaRPr lang="ru-RU" sz="1400" b="1" dirty="0">
              <a:latin typeface="+mj-lt"/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83432" y="2112853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Более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25 лет </a:t>
            </a:r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на российском и международном рынке</a:t>
            </a:r>
            <a:endParaRPr lang="ru-RU" sz="1400" b="1" dirty="0">
              <a:latin typeface="+mj-lt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983432" y="2667431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Чистая прибыль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3,1 млрд. рублей </a:t>
            </a:r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за 9 мес. 2018 года </a:t>
            </a:r>
            <a:endParaRPr lang="ru-RU" sz="1400" b="1" dirty="0">
              <a:latin typeface="+mj-lt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04231" y="1176749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490745" y="1731327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90745" y="2256869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90745" y="2811447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6487240" y="3994835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Глубокая экспертиза в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кредитовании реального сектора</a:t>
            </a:r>
            <a:endParaRPr lang="ru-RU" sz="1400" b="1" dirty="0">
              <a:latin typeface="+mj-lt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6484839" y="4531990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Транзакционные решения </a:t>
            </a:r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любой сложности</a:t>
            </a:r>
            <a:endParaRPr lang="ru-RU" sz="1400" dirty="0">
              <a:latin typeface="+mj-lt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6539307" y="4930939"/>
            <a:ext cx="5670676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262626"/>
                </a:solidFill>
              </a:rPr>
              <a:t>Работа с </a:t>
            </a:r>
            <a:r>
              <a:rPr lang="ru-RU" sz="1400" b="1" dirty="0" smtClean="0">
                <a:solidFill>
                  <a:srgbClr val="262626"/>
                </a:solidFill>
              </a:rPr>
              <a:t>холдингами, группами компаний </a:t>
            </a:r>
            <a:r>
              <a:rPr lang="ru-RU" sz="1400" dirty="0" smtClean="0">
                <a:solidFill>
                  <a:srgbClr val="262626"/>
                </a:solidFill>
              </a:rPr>
              <a:t>и</a:t>
            </a:r>
            <a:r>
              <a:rPr lang="ru-RU" sz="1400" b="1" dirty="0" smtClean="0">
                <a:solidFill>
                  <a:srgbClr val="262626"/>
                </a:solidFill>
              </a:rPr>
              <a:t> транснациональными корпорациями</a:t>
            </a:r>
            <a:endParaRPr lang="ru-RU" sz="1400" b="1" dirty="0"/>
          </a:p>
        </p:txBody>
      </p:sp>
      <p:sp>
        <p:nvSpPr>
          <p:cNvPr id="83" name="Прямоугольник 82"/>
          <p:cNvSpPr/>
          <p:nvPr/>
        </p:nvSpPr>
        <p:spPr>
          <a:xfrm>
            <a:off x="6484839" y="5609530"/>
            <a:ext cx="635944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Широкая сеть </a:t>
            </a:r>
            <a:r>
              <a:rPr lang="ru-RU" sz="1400" dirty="0" smtClean="0">
                <a:solidFill>
                  <a:srgbClr val="262626"/>
                </a:solidFill>
                <a:latin typeface="+mj-lt"/>
              </a:rPr>
              <a:t>обслуживания и 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поддержка 24/7 </a:t>
            </a:r>
            <a:endParaRPr lang="ru-RU" sz="1400" b="1" dirty="0">
              <a:latin typeface="+mj-lt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6017295" y="4118848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6003809" y="4673426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86" name="Прямоугольник 85"/>
          <p:cNvSpPr/>
          <p:nvPr/>
        </p:nvSpPr>
        <p:spPr>
          <a:xfrm>
            <a:off x="6003809" y="5198968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sp>
        <p:nvSpPr>
          <p:cNvPr id="87" name="Прямоугольник 86"/>
          <p:cNvSpPr/>
          <p:nvPr/>
        </p:nvSpPr>
        <p:spPr>
          <a:xfrm>
            <a:off x="6003809" y="5753546"/>
            <a:ext cx="57606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Clr>
                <a:srgbClr val="D12D25"/>
              </a:buClr>
              <a:buSzPct val="300000"/>
              <a:buFont typeface="Wingdings" panose="05000000000000000000" pitchFamily="2" charset="2"/>
              <a:buChar char="ü"/>
            </a:pPr>
            <a:r>
              <a:rPr lang="ru-RU" sz="1600" b="1" dirty="0" smtClean="0">
                <a:latin typeface="+mj-lt"/>
              </a:rPr>
              <a:t> </a:t>
            </a:r>
            <a:endParaRPr lang="ru-RU" sz="1600" b="1" dirty="0">
              <a:latin typeface="+mj-lt"/>
            </a:endParaRPr>
          </a:p>
        </p:txBody>
      </p:sp>
      <p:graphicFrame>
        <p:nvGraphicFramePr>
          <p:cNvPr id="88" name="Диаграмма 87"/>
          <p:cNvGraphicFramePr>
            <a:graphicFrameLocks/>
          </p:cNvGraphicFramePr>
          <p:nvPr>
            <p:extLst/>
          </p:nvPr>
        </p:nvGraphicFramePr>
        <p:xfrm>
          <a:off x="623888" y="3495039"/>
          <a:ext cx="3103821" cy="32172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0" name="Прямоугольник 89"/>
          <p:cNvSpPr/>
          <p:nvPr/>
        </p:nvSpPr>
        <p:spPr>
          <a:xfrm>
            <a:off x="335360" y="3329164"/>
            <a:ext cx="1980000" cy="315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ctr">
              <a:spcBef>
                <a:spcPts val="1200"/>
              </a:spcBef>
            </a:pPr>
            <a:r>
              <a:rPr lang="ru-RU" b="1" dirty="0" smtClean="0">
                <a:solidFill>
                  <a:srgbClr val="C00000"/>
                </a:solidFill>
                <a:latin typeface="+mj-lt"/>
                <a:cs typeface="Arial" charset="0"/>
              </a:rPr>
              <a:t>Акционеры</a:t>
            </a:r>
            <a:endParaRPr lang="ru-RU" b="1" dirty="0">
              <a:solidFill>
                <a:srgbClr val="C00000"/>
              </a:solidFill>
              <a:latin typeface="+mj-lt"/>
              <a:cs typeface="Arial" charset="0"/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3431704" y="5022209"/>
            <a:ext cx="1770709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93" name="Рисунок 9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4498" y="3877391"/>
            <a:ext cx="1028473" cy="694219"/>
          </a:xfrm>
          <a:prstGeom prst="rect">
            <a:avLst/>
          </a:prstGeom>
        </p:spPr>
      </p:pic>
      <p:pic>
        <p:nvPicPr>
          <p:cNvPr id="94" name="Рисунок 9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09539" y="5176144"/>
            <a:ext cx="1338389" cy="551515"/>
          </a:xfrm>
          <a:prstGeom prst="rect">
            <a:avLst/>
          </a:prstGeom>
          <a:effectLst>
            <a:softEdge rad="0"/>
          </a:effectLst>
        </p:spPr>
      </p:pic>
      <p:sp>
        <p:nvSpPr>
          <p:cNvPr id="14" name="Прямоугольник 13"/>
          <p:cNvSpPr/>
          <p:nvPr/>
        </p:nvSpPr>
        <p:spPr>
          <a:xfrm>
            <a:off x="4469519" y="4407495"/>
            <a:ext cx="73289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solidFill>
                  <a:srgbClr val="D12D25"/>
                </a:solidFill>
                <a:latin typeface="+mj-lt"/>
              </a:rPr>
              <a:t>B</a:t>
            </a:r>
            <a:r>
              <a:rPr lang="en-US" sz="2400" b="1" dirty="0">
                <a:solidFill>
                  <a:srgbClr val="D12D25"/>
                </a:solidFill>
                <a:latin typeface="+mj-lt"/>
              </a:rPr>
              <a:t>B-</a:t>
            </a:r>
            <a:endParaRPr lang="ru-RU" sz="2400" b="1" dirty="0">
              <a:solidFill>
                <a:srgbClr val="D12D25"/>
              </a:solidFill>
              <a:latin typeface="+mj-lt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4169267" y="5559623"/>
            <a:ext cx="126348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>
                <a:solidFill>
                  <a:srgbClr val="D12D25"/>
                </a:solidFill>
                <a:latin typeface="+mj-lt"/>
              </a:rPr>
              <a:t>ruBBB</a:t>
            </a:r>
            <a:r>
              <a:rPr lang="en-US" sz="2400" b="1" dirty="0">
                <a:solidFill>
                  <a:srgbClr val="D12D25"/>
                </a:solidFill>
                <a:latin typeface="+mj-lt"/>
              </a:rPr>
              <a:t>-</a:t>
            </a:r>
            <a:endParaRPr lang="ru-RU" sz="2400" b="1" dirty="0">
              <a:solidFill>
                <a:srgbClr val="D12D25"/>
              </a:solidFill>
              <a:latin typeface="+mj-lt"/>
            </a:endParaRPr>
          </a:p>
        </p:txBody>
      </p:sp>
      <p:cxnSp>
        <p:nvCxnSpPr>
          <p:cNvPr id="96" name="Прямая соединительная линия 95"/>
          <p:cNvCxnSpPr/>
          <p:nvPr/>
        </p:nvCxnSpPr>
        <p:spPr>
          <a:xfrm>
            <a:off x="3935760" y="6165850"/>
            <a:ext cx="2063146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7" name="Прямая соединительная линия 96"/>
          <p:cNvCxnSpPr/>
          <p:nvPr/>
        </p:nvCxnSpPr>
        <p:spPr>
          <a:xfrm>
            <a:off x="243855" y="3212976"/>
            <a:ext cx="34380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98" name="Прямая соединительная линия 97"/>
          <p:cNvCxnSpPr/>
          <p:nvPr/>
        </p:nvCxnSpPr>
        <p:spPr>
          <a:xfrm>
            <a:off x="9769177" y="3717032"/>
            <a:ext cx="2087463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99" name="Прямоугольник 98"/>
          <p:cNvSpPr/>
          <p:nvPr/>
        </p:nvSpPr>
        <p:spPr>
          <a:xfrm>
            <a:off x="8472264" y="332656"/>
            <a:ext cx="3095849" cy="31586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b"/>
          <a:lstStyle/>
          <a:p>
            <a:pPr algn="r">
              <a:spcBef>
                <a:spcPts val="1200"/>
              </a:spcBef>
            </a:pPr>
            <a:r>
              <a:rPr lang="ru-RU" sz="1600" b="1" dirty="0" smtClean="0">
                <a:solidFill>
                  <a:srgbClr val="C00000"/>
                </a:solidFill>
                <a:latin typeface="+mj-lt"/>
                <a:cs typeface="Arial" charset="0"/>
              </a:rPr>
              <a:t>Ключевые показатели</a:t>
            </a:r>
            <a:endParaRPr lang="ru-RU" sz="1600" b="1" dirty="0">
              <a:solidFill>
                <a:srgbClr val="C00000"/>
              </a:solidFill>
              <a:latin typeface="+mj-lt"/>
              <a:cs typeface="Arial" charset="0"/>
            </a:endParaRPr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831551" y="1038685"/>
            <a:ext cx="2078755" cy="844638"/>
          </a:xfrm>
          <a:prstGeom prst="roundRec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1" name="Прямоугольник 100"/>
          <p:cNvSpPr/>
          <p:nvPr/>
        </p:nvSpPr>
        <p:spPr>
          <a:xfrm>
            <a:off x="6831551" y="1042851"/>
            <a:ext cx="108012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62626"/>
                </a:solidFill>
                <a:latin typeface="+mj-lt"/>
              </a:rPr>
              <a:t>АКТИВЫ</a:t>
            </a:r>
          </a:p>
        </p:txBody>
      </p:sp>
      <p:sp>
        <p:nvSpPr>
          <p:cNvPr id="102" name="Прямоугольник 101"/>
          <p:cNvSpPr/>
          <p:nvPr/>
        </p:nvSpPr>
        <p:spPr>
          <a:xfrm>
            <a:off x="6975567" y="1471278"/>
            <a:ext cx="1977067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200" b="1" dirty="0" smtClean="0">
                <a:solidFill>
                  <a:srgbClr val="D12D25"/>
                </a:solidFill>
                <a:latin typeface="+mj-lt"/>
              </a:rPr>
              <a:t>148</a:t>
            </a:r>
            <a:r>
              <a:rPr lang="en-US" sz="2200" b="1" dirty="0" smtClean="0">
                <a:solidFill>
                  <a:srgbClr val="D12D25"/>
                </a:solidFill>
                <a:latin typeface="+mj-lt"/>
              </a:rPr>
              <a:t>,0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 млрд. руб.</a:t>
            </a:r>
          </a:p>
        </p:txBody>
      </p:sp>
      <p:sp>
        <p:nvSpPr>
          <p:cNvPr id="104" name="Скругленный прямоугольник 103"/>
          <p:cNvSpPr/>
          <p:nvPr/>
        </p:nvSpPr>
        <p:spPr>
          <a:xfrm>
            <a:off x="6824788" y="2340629"/>
            <a:ext cx="2078755" cy="844638"/>
          </a:xfrm>
          <a:prstGeom prst="roundRec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5" name="Прямоугольник 104"/>
          <p:cNvSpPr/>
          <p:nvPr/>
        </p:nvSpPr>
        <p:spPr>
          <a:xfrm>
            <a:off x="6719573" y="2344795"/>
            <a:ext cx="1334945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600" b="1" dirty="0" smtClean="0">
                <a:solidFill>
                  <a:srgbClr val="262626"/>
                </a:solidFill>
                <a:latin typeface="+mj-lt"/>
              </a:rPr>
              <a:t>КАПИТАЛ</a:t>
            </a:r>
          </a:p>
        </p:txBody>
      </p:sp>
      <p:sp>
        <p:nvSpPr>
          <p:cNvPr id="106" name="Прямоугольник 105"/>
          <p:cNvSpPr/>
          <p:nvPr/>
        </p:nvSpPr>
        <p:spPr>
          <a:xfrm>
            <a:off x="7104112" y="2773222"/>
            <a:ext cx="17946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2200" b="1" dirty="0" smtClean="0">
                <a:solidFill>
                  <a:srgbClr val="D12D25"/>
                </a:solidFill>
                <a:latin typeface="+mj-lt"/>
              </a:rPr>
              <a:t>22,4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 млрд. руб.</a:t>
            </a:r>
          </a:p>
        </p:txBody>
      </p:sp>
      <p:sp>
        <p:nvSpPr>
          <p:cNvPr id="107" name="Скругленный прямоугольник 106"/>
          <p:cNvSpPr/>
          <p:nvPr/>
        </p:nvSpPr>
        <p:spPr>
          <a:xfrm>
            <a:off x="9398984" y="2320920"/>
            <a:ext cx="2078755" cy="844638"/>
          </a:xfrm>
          <a:prstGeom prst="roundRect">
            <a:avLst/>
          </a:prstGeom>
          <a:ln w="9525"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8" name="Прямоугольник 107"/>
          <p:cNvSpPr/>
          <p:nvPr/>
        </p:nvSpPr>
        <p:spPr>
          <a:xfrm>
            <a:off x="9288725" y="2259151"/>
            <a:ext cx="78196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smtClean="0">
                <a:solidFill>
                  <a:srgbClr val="262626"/>
                </a:solidFill>
                <a:latin typeface="+mj-lt"/>
              </a:rPr>
              <a:t>Н1</a:t>
            </a:r>
          </a:p>
        </p:txBody>
      </p:sp>
      <p:sp>
        <p:nvSpPr>
          <p:cNvPr id="109" name="Прямоугольник 108"/>
          <p:cNvSpPr/>
          <p:nvPr/>
        </p:nvSpPr>
        <p:spPr>
          <a:xfrm>
            <a:off x="9678308" y="2753513"/>
            <a:ext cx="1794606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ru-RU" sz="2200" b="1" dirty="0" smtClean="0">
                <a:solidFill>
                  <a:srgbClr val="D12D25"/>
                </a:solidFill>
                <a:latin typeface="+mj-lt"/>
              </a:rPr>
              <a:t>14,3</a:t>
            </a:r>
            <a:r>
              <a:rPr lang="ru-RU" sz="1400" b="1" dirty="0" smtClean="0">
                <a:solidFill>
                  <a:srgbClr val="262626"/>
                </a:solidFill>
                <a:latin typeface="+mj-lt"/>
              </a:rPr>
              <a:t>%</a:t>
            </a:r>
          </a:p>
        </p:txBody>
      </p:sp>
      <p:cxnSp>
        <p:nvCxnSpPr>
          <p:cNvPr id="111" name="Прямая соединительная линия 110"/>
          <p:cNvCxnSpPr/>
          <p:nvPr/>
        </p:nvCxnSpPr>
        <p:spPr>
          <a:xfrm>
            <a:off x="6096000" y="620688"/>
            <a:ext cx="2058741" cy="0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" name="Скругленный прямоугольник 2"/>
          <p:cNvSpPr/>
          <p:nvPr/>
        </p:nvSpPr>
        <p:spPr>
          <a:xfrm>
            <a:off x="776840" y="6400800"/>
            <a:ext cx="206592" cy="196552"/>
          </a:xfrm>
          <a:prstGeom prst="round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776840" y="6021288"/>
            <a:ext cx="206592" cy="19655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Рисунок 5" descr="MTSBank_rus-13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90745" y="240645"/>
            <a:ext cx="2113969" cy="44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02419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5" descr="MTSBank_rus-13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0745" y="240645"/>
            <a:ext cx="2113969" cy="447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1971940" y="1141198"/>
            <a:ext cx="814444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Побеждайте с факторингом </a:t>
            </a:r>
            <a:b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</a:br>
            <a:r>
              <a:rPr lang="ru-RU" sz="3000" b="1" dirty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от МТС Банка</a:t>
            </a:r>
            <a:r>
              <a:rPr lang="ru-RU" sz="3000" b="1" dirty="0" smtClean="0">
                <a:solidFill>
                  <a:srgbClr val="262626"/>
                </a:solidFill>
                <a:latin typeface="Futura Medium" charset="0"/>
                <a:ea typeface="Futura Medium" charset="0"/>
                <a:cs typeface="Futura Medium" charset="0"/>
              </a:rPr>
              <a:t>!</a:t>
            </a:r>
            <a:r>
              <a:rPr lang="ru-RU" sz="3000" b="1" dirty="0" smtClean="0">
                <a:solidFill>
                  <a:srgbClr val="FFFFFF">
                    <a:lumMod val="65000"/>
                  </a:srgbClr>
                </a:solidFill>
                <a:latin typeface="Futura Medium" charset="0"/>
                <a:ea typeface="Futura Medium" charset="0"/>
                <a:cs typeface="Futura Medium" charset="0"/>
              </a:rPr>
              <a:t>*</a:t>
            </a:r>
            <a:endParaRPr lang="ru-RU" sz="3000" b="1" dirty="0">
              <a:solidFill>
                <a:srgbClr val="FFFFFF">
                  <a:lumMod val="65000"/>
                </a:srgbClr>
              </a:solidFill>
              <a:latin typeface="Futura Medium" charset="0"/>
              <a:ea typeface="Futura Medium" charset="0"/>
              <a:cs typeface="Futura Medium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1978492" y="5163605"/>
            <a:ext cx="8157933" cy="907706"/>
          </a:xfrm>
          <a:prstGeom prst="roundRect">
            <a:avLst>
              <a:gd name="adj" fmla="val 9377"/>
            </a:avLst>
          </a:prstGeom>
          <a:noFill/>
          <a:ln w="12700">
            <a:solidFill>
              <a:srgbClr val="DEDED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194597" y="5299628"/>
            <a:ext cx="315887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u="sng" dirty="0"/>
              <a:t>Климов Виталий </a:t>
            </a:r>
          </a:p>
          <a:p>
            <a:r>
              <a:rPr lang="ru-RU" sz="1600" u="sng" dirty="0"/>
              <a:t>Рыжов Владислав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14124" y="2452347"/>
            <a:ext cx="3756291" cy="1753298"/>
          </a:xfrm>
          <a:prstGeom prst="roundRect">
            <a:avLst>
              <a:gd name="adj" fmla="val 2349"/>
            </a:avLst>
          </a:prstGeom>
          <a:noFill/>
          <a:ln w="127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607829" y="2793295"/>
            <a:ext cx="4042121" cy="10361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b="1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от 11%</a:t>
            </a:r>
            <a:r>
              <a:rPr lang="ru-RU" sz="1600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 годовых без НДС</a:t>
            </a:r>
            <a:endParaRPr lang="ru-RU" sz="1600" b="1" dirty="0">
              <a:solidFill>
                <a:srgbClr val="262626"/>
              </a:solidFill>
              <a:latin typeface="Futura PT Book" charset="0"/>
              <a:ea typeface="Futura PT Book" charset="0"/>
              <a:cs typeface="Futura PT Book" charset="0"/>
            </a:endParaRPr>
          </a:p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b="1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до 100%</a:t>
            </a:r>
            <a:r>
              <a:rPr lang="ru-RU" sz="1600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 от суммы поставки</a:t>
            </a:r>
            <a:endParaRPr lang="ru-RU" sz="1600" b="1" dirty="0">
              <a:solidFill>
                <a:srgbClr val="262626"/>
              </a:solidFill>
              <a:latin typeface="Futura PT Book" charset="0"/>
              <a:ea typeface="Futura PT Book" charset="0"/>
              <a:cs typeface="Futura PT Book" charset="0"/>
            </a:endParaRPr>
          </a:p>
          <a:p>
            <a:pPr marL="285750" indent="-285750">
              <a:spcAft>
                <a:spcPts val="800"/>
              </a:spcAft>
              <a:buClr>
                <a:srgbClr val="EA222D"/>
              </a:buClr>
              <a:buSzPct val="50000"/>
              <a:buFont typeface=".AppleSystemUIFont" charset="-120"/>
              <a:buChar char="●"/>
            </a:pPr>
            <a:r>
              <a:rPr lang="ru-RU" sz="1600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срок </a:t>
            </a:r>
            <a:r>
              <a:rPr lang="ru-RU" sz="1600" b="1" dirty="0">
                <a:solidFill>
                  <a:srgbClr val="262626"/>
                </a:solidFill>
                <a:latin typeface="Futura PT Book" charset="0"/>
                <a:ea typeface="Futura PT Book" charset="0"/>
                <a:cs typeface="Futura PT Book" charset="0"/>
              </a:rPr>
              <a:t>до 180 дней</a:t>
            </a:r>
            <a:endParaRPr lang="ru-RU" sz="1600" dirty="0">
              <a:solidFill>
                <a:srgbClr val="262626"/>
              </a:solidFill>
              <a:latin typeface="Futura PT Book" charset="0"/>
              <a:ea typeface="Futura PT Book" charset="0"/>
              <a:cs typeface="Futura PT Book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991216" y="2430508"/>
            <a:ext cx="4052945" cy="1796976"/>
          </a:xfrm>
          <a:prstGeom prst="roundRect">
            <a:avLst>
              <a:gd name="adj" fmla="val 4219"/>
            </a:avLst>
          </a:prstGeom>
          <a:solidFill>
            <a:srgbClr val="C0000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FFFFFF"/>
              </a:solidFill>
              <a:latin typeface="Arial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194597" y="2898877"/>
            <a:ext cx="357417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Факторинг — финансирование </a:t>
            </a:r>
            <a:b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</a:br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под уступку дебиторской</a:t>
            </a:r>
            <a:r>
              <a:rPr lang="en-US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 задолженности</a:t>
            </a:r>
            <a:r>
              <a:rPr lang="en-US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 </a:t>
            </a:r>
            <a:r>
              <a:rPr lang="ru-RU" sz="1600" b="1" dirty="0">
                <a:solidFill>
                  <a:srgbClr val="FFFFFF"/>
                </a:solidFill>
                <a:latin typeface="Futura PT Book" panose="020B0502020204020303" pitchFamily="34" charset="0"/>
              </a:rPr>
              <a:t>на условиях:</a:t>
            </a:r>
            <a:endParaRPr lang="en-US" sz="1600" b="1" dirty="0">
              <a:solidFill>
                <a:srgbClr val="FFFFFF"/>
              </a:solidFill>
              <a:latin typeface="Futura PT Book" panose="020B0502020204020303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83432" y="4252258"/>
            <a:ext cx="943782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Срок  принятия решения Банком </a:t>
            </a:r>
            <a:r>
              <a:rPr lang="ru-RU" sz="1300" b="1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не более </a:t>
            </a:r>
            <a:r>
              <a:rPr lang="ru-RU" sz="1300" b="1" dirty="0" smtClean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30 </a:t>
            </a:r>
            <a:r>
              <a:rPr lang="ru-RU" sz="1300" b="1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дней </a:t>
            </a:r>
            <a:r>
              <a:rPr lang="ru-RU" sz="1300" dirty="0" smtClean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с момента предоставления полного пакета документов</a:t>
            </a:r>
            <a:endParaRPr lang="ru-RU" sz="1300" dirty="0">
              <a:solidFill>
                <a:srgbClr val="FFFFFF">
                  <a:lumMod val="65000"/>
                </a:srgbClr>
              </a:solidFill>
              <a:latin typeface="Futura PT Book" charset="0"/>
              <a:ea typeface="Futura PT Book" charset="0"/>
              <a:cs typeface="Futura PT Book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885015" y="6253712"/>
            <a:ext cx="1736373" cy="2923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30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  <a:sym typeface="DIN Alternate"/>
              </a:rPr>
              <a:t>* Не является офертой</a:t>
            </a:r>
            <a:endParaRPr lang="en-US" sz="1300" dirty="0">
              <a:solidFill>
                <a:srgbClr val="FFFFFF">
                  <a:lumMod val="65000"/>
                </a:srgbClr>
              </a:solidFill>
              <a:latin typeface="Futura PT Book" charset="0"/>
              <a:ea typeface="Futura PT Book" charset="0"/>
              <a:cs typeface="Futura PT Book" charset="0"/>
              <a:sym typeface="DIN Alternate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087888" y="5350532"/>
            <a:ext cx="247188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dirty="0"/>
              <a:t>+7 (</a:t>
            </a:r>
            <a:r>
              <a:rPr lang="en-US" sz="1600" dirty="0"/>
              <a:t>926) 123-91-25</a:t>
            </a:r>
            <a:endParaRPr lang="ru-RU" sz="1600" dirty="0"/>
          </a:p>
          <a:p>
            <a:r>
              <a:rPr lang="ru-RU" sz="1600" dirty="0"/>
              <a:t>+7 (929) 985-28-27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680176" y="5350532"/>
            <a:ext cx="23859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u="sng" dirty="0">
                <a:hlinkClick r:id="rId3"/>
              </a:rPr>
              <a:t>vklimov@mtsbank.ru</a:t>
            </a:r>
            <a:endParaRPr lang="ru-RU" sz="1600" b="1" u="sng" dirty="0"/>
          </a:p>
          <a:p>
            <a:r>
              <a:rPr lang="ru-RU" sz="1600" b="1" u="sng" dirty="0">
                <a:hlinkClick r:id="rId4"/>
              </a:rPr>
              <a:t>VRyzhov@mtsbank.ru</a:t>
            </a:r>
            <a:endParaRPr lang="ru-RU" sz="1600" b="1" u="sng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91950" y="5526626"/>
            <a:ext cx="268650" cy="211187"/>
          </a:xfrm>
          <a:prstGeom prst="rect">
            <a:avLst/>
          </a:prstGeom>
        </p:spPr>
      </p:pic>
      <p:pic>
        <p:nvPicPr>
          <p:cNvPr id="16" name="Рисунок 1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4570" y="5517252"/>
            <a:ext cx="262077" cy="262077"/>
          </a:xfrm>
          <a:prstGeom prst="rect">
            <a:avLst/>
          </a:prstGeom>
        </p:spPr>
      </p:pic>
      <p:cxnSp>
        <p:nvCxnSpPr>
          <p:cNvPr id="17" name="Прямая соединительная линия 16"/>
          <p:cNvCxnSpPr/>
          <p:nvPr/>
        </p:nvCxnSpPr>
        <p:spPr>
          <a:xfrm>
            <a:off x="6973212" y="836712"/>
            <a:ext cx="5218788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>
            <a:off x="5353476" y="2060848"/>
            <a:ext cx="6969424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0" y="6165304"/>
            <a:ext cx="6969424" cy="0"/>
          </a:xfrm>
          <a:prstGeom prst="line">
            <a:avLst/>
          </a:prstGeom>
          <a:ln w="9525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Прямоугольник 20"/>
          <p:cNvSpPr/>
          <p:nvPr/>
        </p:nvSpPr>
        <p:spPr>
          <a:xfrm>
            <a:off x="983433" y="4544646"/>
            <a:ext cx="9351850" cy="49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Узнайте подробнее о </a:t>
            </a:r>
            <a:r>
              <a:rPr lang="ru-RU" sz="1300" dirty="0" err="1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факториновых</a:t>
            </a:r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 решениях и индивидуальных условиях для В</a:t>
            </a:r>
            <a:r>
              <a:rPr lang="ru-RU" sz="1300" dirty="0" smtClean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ашей </a:t>
            </a:r>
            <a:r>
              <a:rPr lang="ru-RU" sz="1300" dirty="0">
                <a:solidFill>
                  <a:srgbClr val="FFFFFF">
                    <a:lumMod val="65000"/>
                  </a:srgbClr>
                </a:solidFill>
                <a:latin typeface="Futura PT Book" charset="0"/>
                <a:ea typeface="Futura PT Book" charset="0"/>
                <a:cs typeface="Futura PT Book" charset="0"/>
              </a:rPr>
              <a:t>компании у нашего консультанта</a:t>
            </a:r>
          </a:p>
        </p:txBody>
      </p:sp>
    </p:spTree>
    <p:extLst>
      <p:ext uri="{BB962C8B-B14F-4D97-AF65-F5344CB8AC3E}">
        <p14:creationId xmlns:p14="http://schemas.microsoft.com/office/powerpoint/2010/main" val="2353229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MTS BANK">
  <a:themeElements>
    <a:clrScheme name="МТС Банк">
      <a:dk1>
        <a:srgbClr val="262626"/>
      </a:dk1>
      <a:lt1>
        <a:srgbClr val="FFFFFF"/>
      </a:lt1>
      <a:dk2>
        <a:srgbClr val="DBEEF3"/>
      </a:dk2>
      <a:lt2>
        <a:srgbClr val="595959"/>
      </a:lt2>
      <a:accent1>
        <a:srgbClr val="4BACC6"/>
      </a:accent1>
      <a:accent2>
        <a:srgbClr val="C00000"/>
      </a:accent2>
      <a:accent3>
        <a:srgbClr val="6F7C83"/>
      </a:accent3>
      <a:accent4>
        <a:srgbClr val="BFBFBF"/>
      </a:accent4>
      <a:accent5>
        <a:srgbClr val="3F3F3F"/>
      </a:accent5>
      <a:accent6>
        <a:srgbClr val="AF0000"/>
      </a:accent6>
      <a:hlink>
        <a:srgbClr val="7F7F7F"/>
      </a:hlink>
      <a:folHlink>
        <a:srgbClr val="EEECE1"/>
      </a:folHlink>
    </a:clrScheme>
    <a:fontScheme name="МТС Банк 02.04.201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B6071026F52BC54AB4FF9E223D24A22B" ma:contentTypeVersion="0" ma:contentTypeDescription="Создание документа." ma:contentTypeScope="" ma:versionID="770ca2d9b5cdbe04fc31da8a8484f81e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89d58f4857a619b7c345529988bca39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1337E60-711A-46F7-9BC0-F6BA9129D4FD}">
  <ds:schemaRefs>
    <ds:schemaRef ds:uri="http://purl.org/dc/elements/1.1/"/>
    <ds:schemaRef ds:uri="http://purl.org/dc/terms/"/>
    <ds:schemaRef ds:uri="http://schemas.microsoft.com/office/2006/documentManagement/types"/>
    <ds:schemaRef ds:uri="http://purl.org/dc/dcmitype/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21259CBD-6CDF-4D63-83ED-7C393207C7E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4AD372F4-B98C-4AA5-A806-45CB2F48CC6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58519</TotalTime>
  <Words>472</Words>
  <Application>Microsoft Office PowerPoint</Application>
  <PresentationFormat>Широкоэкранный</PresentationFormat>
  <Paragraphs>107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7" baseType="lpstr">
      <vt:lpstr>.AppleSystemUIFont</vt:lpstr>
      <vt:lpstr>Arial</vt:lpstr>
      <vt:lpstr>Calibri</vt:lpstr>
      <vt:lpstr>DIN Alternate</vt:lpstr>
      <vt:lpstr>Futura Medium</vt:lpstr>
      <vt:lpstr>Futura New bold</vt:lpstr>
      <vt:lpstr>Futura PT</vt:lpstr>
      <vt:lpstr>Futura PT Book</vt:lpstr>
      <vt:lpstr>Wingdings</vt:lpstr>
      <vt:lpstr>Тема MTS BANK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mbrd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выхода МТС Банка на рынок Республики Беларусь</dc:title>
  <dc:creator>aluzina</dc:creator>
  <cp:lastModifiedBy>Бородин Сергей Викторович</cp:lastModifiedBy>
  <cp:revision>1851</cp:revision>
  <cp:lastPrinted>2018-06-18T10:21:48Z</cp:lastPrinted>
  <dcterms:created xsi:type="dcterms:W3CDTF">2012-08-13T05:09:40Z</dcterms:created>
  <dcterms:modified xsi:type="dcterms:W3CDTF">2019-02-26T13:41:14Z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0x010100B6071026F52BC54AB4FF9E223D24A22B</vt:lpwstr>
  </property>
</Properties>
</file>