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B2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12" autoAdjust="0"/>
  </p:normalViewPr>
  <p:slideViewPr>
    <p:cSldViewPr snapToGrid="0">
      <p:cViewPr varScale="1">
        <p:scale>
          <a:sx n="86" d="100"/>
          <a:sy n="86" d="100"/>
        </p:scale>
        <p:origin x="7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E2507-EAF8-46DC-A549-352572FDBE61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896AA-FA72-498C-B1EA-BB10EC544E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8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896AA-FA72-498C-B1EA-BB10EC544E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60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76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6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887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D735C-5929-D745-BD4D-FADDDD6BB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168" y="332657"/>
            <a:ext cx="10961440" cy="100811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3600" b="1" i="0">
                <a:solidFill>
                  <a:schemeClr val="tx1"/>
                </a:solidFill>
                <a:latin typeface="Futura PT" panose="020B0502020204020303" pitchFamily="34" charset="0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8FAD86-25FE-6D42-99D1-FA33B276E2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64552" y="654150"/>
            <a:ext cx="5898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DC4F5A-DDC8-FB4A-B154-38E3042D32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9103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93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orient="horz" pos="3884" userDrawn="1">
          <p15:clr>
            <a:srgbClr val="FBAE40"/>
          </p15:clr>
        </p15:guide>
        <p15:guide id="6" orient="horz" pos="411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404664"/>
            <a:ext cx="1824203" cy="30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258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6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17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9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8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5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0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66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7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2E06B-F6EC-4E0C-93CA-A8B7B6359B4A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9AD56-0C9E-4D72-8509-A86E890EBC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9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Ryzhov@mtsbank.ru" TargetMode="External"/><Relationship Id="rId2" Type="http://schemas.openxmlformats.org/officeDocument/2006/relationships/hyperlink" Target="mailto:vklimov@mtsbank.ru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ECBA654-22C4-324E-8ECC-270640AF1052}"/>
              </a:ext>
            </a:extLst>
          </p:cNvPr>
          <p:cNvSpPr txBox="1">
            <a:spLocks/>
          </p:cNvSpPr>
          <p:nvPr/>
        </p:nvSpPr>
        <p:spPr>
          <a:xfrm>
            <a:off x="623392" y="2204864"/>
            <a:ext cx="10163451" cy="720080"/>
          </a:xfrm>
          <a:prstGeom prst="rect">
            <a:avLst/>
          </a:prstGeom>
        </p:spPr>
        <p:txBody>
          <a:bodyPr lIns="0" tIns="0" rIns="0" bIns="0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ru-RU" sz="3600" b="1" i="0" kern="1200">
                <a:solidFill>
                  <a:schemeClr val="tx1"/>
                </a:solidFill>
                <a:latin typeface="Futura PT" panose="020B0502020204020303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dirty="0" smtClean="0">
                <a:solidFill>
                  <a:srgbClr val="EE1C25"/>
                </a:solidFill>
                <a:latin typeface="Futura New bold"/>
              </a:rPr>
              <a:t>ПАО «МТС-БАНК»</a:t>
            </a:r>
            <a:endParaRPr lang="ru-RU" dirty="0">
              <a:solidFill>
                <a:srgbClr val="EE1C25"/>
              </a:solidFill>
              <a:latin typeface="Futura New bol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384" y="6487904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/>
              <a:t>Генеральная лицензия № 2268 от 17.12.2014 года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3392" y="6263915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>
                <a:solidFill>
                  <a:srgbClr val="D12D25"/>
                </a:solidFill>
              </a:rPr>
              <a:t>Генеральная лицензия № 2268 от 17.12.2014 года</a:t>
            </a:r>
          </a:p>
        </p:txBody>
      </p:sp>
      <p:pic>
        <p:nvPicPr>
          <p:cNvPr id="3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359083"/>
            <a:ext cx="1950332" cy="4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176120" y="4072304"/>
            <a:ext cx="3096344" cy="100811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dirty="0" smtClean="0">
                <a:solidFill>
                  <a:srgbClr val="262626"/>
                </a:solidFill>
                <a:latin typeface="+mj-lt"/>
              </a:rPr>
              <a:t>Факторинг</a:t>
            </a:r>
            <a:endParaRPr lang="ru-RU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79776" y="371703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1624" y="559107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417333" y="4853742"/>
            <a:ext cx="2702150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EE1C25"/>
                </a:solidFill>
                <a:latin typeface="+mj-lt"/>
              </a:rPr>
              <a:t>для Поставщика</a:t>
            </a:r>
            <a:endParaRPr lang="ru-RU" sz="2400" b="1" dirty="0">
              <a:solidFill>
                <a:srgbClr val="EE1C25"/>
              </a:solidFill>
              <a:latin typeface="+mj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973212" y="6333803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4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720" y="254807"/>
            <a:ext cx="1470255" cy="31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87333" y="65933"/>
            <a:ext cx="94636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ФАКТОРИНГ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100" i="1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комплексный продукт, позволяющий Вашей компании получить оперативное </a:t>
            </a:r>
            <a:r>
              <a:rPr lang="ru-RU" sz="1100" i="1" dirty="0" err="1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беззалоговое</a:t>
            </a:r>
            <a:r>
              <a:rPr lang="ru-RU" sz="1100" i="1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финансирование под уступку права денежного требования по осуществляемым поставкам, исключить риск неоплаты отгруженного товара, передать на аутсорсинг управление дебиторской задолженностью, улучшить качество своей финансовой отчетности, получить дополнительные конкурентные преимущества, а также существенно увеличить объемы продаж и коммерческой прибыли Вашего бизнеса.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77762" y="1145070"/>
            <a:ext cx="1734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ПРЕИМУЩЕСТВА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0777" y="2453519"/>
            <a:ext cx="31415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Преимущества для покупателя: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0556" y="2722160"/>
            <a:ext cx="525363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/ увеличение отсрочки платежа от поставщика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получения дополнительных сидок за быструю оплату и увеличение объемов закупок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Простая схема: подтвердили получение поставки, поставщик сразу получил деньги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38671" y="3951591"/>
            <a:ext cx="1740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ТРУДОЗАТРАТЫ УЧАСТНИКОВ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05977" y="1131474"/>
            <a:ext cx="31249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Преимущества для поставщика: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56956" y="1354924"/>
            <a:ext cx="563027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Финансирование по факту отгрузки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Оперативное пополнение оборотных средств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 предоставления отсрочки без отвлечения собственных средств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Безрегрессная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схема позволяет снизить риск неоплаты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Улучшение структуры баланса и ключевых финансовых показателей при использовании факторинга без регресса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43220" y="4304544"/>
            <a:ext cx="549687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Сбор пакета документов для поставщика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сделки и лимитов на поставщика / покупателя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Подписание договора факторинга с поставщиком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Подключение покупателя и поставщика к ЭДО Банка</a:t>
            </a: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уведомления </a:t>
            </a:r>
            <a:r>
              <a:rPr lang="ru-RU" sz="1050" dirty="0" smtClean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покупателю</a:t>
            </a:r>
            <a:endParaRPr lang="ru-RU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SzPct val="100000"/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Отгрузка товара в рамках факторинга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67627" y="4085012"/>
            <a:ext cx="39162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Кредитный процесс для покупателя: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2877" y="5335148"/>
            <a:ext cx="39162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Постоянный операционный процесс: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13699" y="5561275"/>
            <a:ext cx="552639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поставщиком в Банк документов, подтверждающих действительность денежного требования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Верификация / подтверждение поставок покупателем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Выплата поставщику финансирования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Операционное сопровождение и управление дебиторской задолженностью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Ежеквартальный мониторинг, ежегодный пересмотр лимита Банком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326840" y="1088152"/>
            <a:ext cx="1723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ЭТАПЫ СДЕЛКИ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595962" y="1187565"/>
            <a:ext cx="5227423" cy="123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Осуществление поставок продукции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Передача реестра требований на финансирование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Выплата финансирования по уступленным поставкам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Оплата поставки покупателем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Перевод остаточного платежа (в случае его наличия)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05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регрессном факторинге</a:t>
            </a:r>
            <a:r>
              <a:rPr lang="ru-RU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случае неоплаты поставки покупателем поставщик возвращает финансирование *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530037" y="4003247"/>
            <a:ext cx="12246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КОМИССИЯ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79740" y="4686584"/>
            <a:ext cx="4439781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Всю комиссию оплачивает Поставщик (стандартный вариант)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Всю комиссию оплачивает Покупатель</a:t>
            </a:r>
          </a:p>
          <a:p>
            <a:pPr marL="285750" indent="-285750">
              <a:buFont typeface="+mj-lt"/>
              <a:buAutoNum type="arabicPeriod"/>
            </a:pP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Комиссия делится между Поставщиком и Покупателем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6408399" y="1121522"/>
            <a:ext cx="31565" cy="5736478"/>
          </a:xfrm>
          <a:prstGeom prst="line">
            <a:avLst/>
          </a:prstGeom>
          <a:ln w="19050">
            <a:solidFill>
              <a:srgbClr val="0093B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633897" y="5738898"/>
            <a:ext cx="2820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Размер комиссии определяется индивидуально, по итогам кредитного анализа бизнеса Покупателя и условий договора поставки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0" y="3798103"/>
            <a:ext cx="12192000" cy="39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Дуга 45"/>
          <p:cNvSpPr/>
          <p:nvPr/>
        </p:nvSpPr>
        <p:spPr>
          <a:xfrm rot="19396809">
            <a:off x="9501327" y="5967100"/>
            <a:ext cx="5112568" cy="5112568"/>
          </a:xfrm>
          <a:prstGeom prst="arc">
            <a:avLst>
              <a:gd name="adj1" fmla="val 15437137"/>
              <a:gd name="adj2" fmla="val 18593941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Двойные круглые скобки 67"/>
          <p:cNvSpPr/>
          <p:nvPr/>
        </p:nvSpPr>
        <p:spPr>
          <a:xfrm>
            <a:off x="4494053" y="1133492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Двойные круглые скобки 68"/>
          <p:cNvSpPr/>
          <p:nvPr/>
        </p:nvSpPr>
        <p:spPr>
          <a:xfrm>
            <a:off x="10275128" y="1059094"/>
            <a:ext cx="1663205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Двойные круглые скобки 72"/>
          <p:cNvSpPr/>
          <p:nvPr/>
        </p:nvSpPr>
        <p:spPr>
          <a:xfrm>
            <a:off x="4496717" y="3991682"/>
            <a:ext cx="1648849" cy="402417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Двойные круглые скобки 73"/>
          <p:cNvSpPr/>
          <p:nvPr/>
        </p:nvSpPr>
        <p:spPr>
          <a:xfrm>
            <a:off x="10480605" y="3966951"/>
            <a:ext cx="1303346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1754668" y="3841018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879740" y="4457130"/>
            <a:ext cx="31249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Возможна вариативность: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4057" y="2414431"/>
            <a:ext cx="2907974" cy="129767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721708" y="2863379"/>
            <a:ext cx="933269" cy="21544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 РЕГРЕССОМ</a:t>
            </a:r>
            <a:endParaRPr lang="ru-RU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700868" y="3036101"/>
            <a:ext cx="974947" cy="21544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БЕЗ РЕГРЕССА</a:t>
            </a:r>
            <a:endParaRPr lang="ru-RU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3432" y="2801824"/>
            <a:ext cx="2494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 При факторинге </a:t>
            </a:r>
            <a:r>
              <a:rPr lang="ru-RU" sz="1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без регресса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поставщик не возвращает финансирование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26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624419" y="4992976"/>
            <a:ext cx="10847915" cy="907706"/>
          </a:xfrm>
          <a:prstGeom prst="roundRect">
            <a:avLst>
              <a:gd name="adj" fmla="val 9377"/>
            </a:avLst>
          </a:prstGeom>
          <a:noFill/>
          <a:ln w="12700"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59725" y="1127963"/>
            <a:ext cx="10859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Побеждайте с 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факторингом </a:t>
            </a:r>
            <a:b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от </a:t>
            </a:r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МТС 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Банка!</a:t>
            </a:r>
            <a:r>
              <a:rPr lang="ru-RU" sz="3000" b="1" dirty="0" smtClean="0">
                <a:solidFill>
                  <a:schemeClr val="bg1">
                    <a:lumMod val="65000"/>
                  </a:schemeClr>
                </a:solidFill>
                <a:latin typeface="Futura Medium" charset="0"/>
                <a:ea typeface="Futura Medium" charset="0"/>
                <a:cs typeface="Futura Medium" charset="0"/>
              </a:rPr>
              <a:t>*</a:t>
            </a:r>
            <a:endParaRPr lang="ru-RU" sz="3000" b="1" dirty="0">
              <a:solidFill>
                <a:schemeClr val="bg1">
                  <a:lumMod val="65000"/>
                </a:schemeClr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639229" y="5032683"/>
            <a:ext cx="3053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Климов Виталий </a:t>
            </a:r>
          </a:p>
          <a:p>
            <a:r>
              <a:rPr lang="ru-RU" b="1" u="sng" dirty="0"/>
              <a:t>Рыжов Владислав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99990" y="2395782"/>
            <a:ext cx="5472343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EA2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999990" y="2767607"/>
            <a:ext cx="5389495" cy="103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от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11%</a:t>
            </a:r>
            <a:r>
              <a:rPr lang="ru-RU" sz="1600" dirty="0">
                <a:latin typeface="Futura PT Book" charset="0"/>
                <a:ea typeface="Futura PT Book" charset="0"/>
                <a:cs typeface="Futura PT Book" charset="0"/>
              </a:rPr>
              <a:t> годовых без </a:t>
            </a: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НДС</a:t>
            </a:r>
            <a:endParaRPr lang="ru-RU" sz="1600" b="1" dirty="0" smtClean="0"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до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100%</a:t>
            </a:r>
            <a:r>
              <a:rPr lang="ru-RU" sz="1600" dirty="0">
                <a:latin typeface="Futura PT Book" charset="0"/>
                <a:ea typeface="Futura PT Book" charset="0"/>
                <a:cs typeface="Futura PT Book" charset="0"/>
              </a:rPr>
              <a:t> от суммы </a:t>
            </a: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поставки</a:t>
            </a:r>
            <a:endParaRPr lang="ru-RU" sz="1600" b="1" dirty="0" smtClean="0"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dirty="0" smtClean="0">
                <a:latin typeface="Futura PT Book" charset="0"/>
                <a:ea typeface="Futura PT Book" charset="0"/>
                <a:cs typeface="Futura PT Book" charset="0"/>
              </a:rPr>
              <a:t>срок </a:t>
            </a: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до </a:t>
            </a:r>
            <a:r>
              <a:rPr lang="ru-RU" sz="1600" b="1" dirty="0">
                <a:latin typeface="Futura PT Book" charset="0"/>
                <a:ea typeface="Futura PT Book" charset="0"/>
                <a:cs typeface="Futura PT Book" charset="0"/>
              </a:rPr>
              <a:t>180 </a:t>
            </a:r>
            <a:r>
              <a:rPr lang="ru-RU" sz="1600" b="1" dirty="0" smtClean="0">
                <a:latin typeface="Futura PT Book" charset="0"/>
                <a:ea typeface="Futura PT Book" charset="0"/>
                <a:cs typeface="Futura PT Book" charset="0"/>
              </a:rPr>
              <a:t>дней</a:t>
            </a:r>
            <a:endParaRPr lang="ru-RU" sz="1600" dirty="0"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6064" y="2376678"/>
            <a:ext cx="5307915" cy="1796976"/>
          </a:xfrm>
          <a:prstGeom prst="roundRect">
            <a:avLst>
              <a:gd name="adj" fmla="val 4219"/>
            </a:avLst>
          </a:prstGeom>
          <a:solidFill>
            <a:srgbClr val="EA222D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24419" y="2857251"/>
            <a:ext cx="52542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Факторинг — </a:t>
            </a:r>
            <a:r>
              <a:rPr lang="ru-RU" sz="1600" b="1" dirty="0">
                <a:solidFill>
                  <a:schemeClr val="bg1"/>
                </a:solidFill>
                <a:latin typeface="Futura PT Book" panose="020B0502020204020303" pitchFamily="34" charset="0"/>
              </a:rPr>
              <a:t>финансирование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под </a:t>
            </a:r>
            <a:r>
              <a:rPr lang="ru-RU" sz="1600" b="1" dirty="0">
                <a:solidFill>
                  <a:schemeClr val="bg1"/>
                </a:solidFill>
                <a:latin typeface="Futura PT Book" panose="020B0502020204020303" pitchFamily="34" charset="0"/>
              </a:rPr>
              <a:t>уступку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дебиторской</a:t>
            </a:r>
            <a:r>
              <a:rPr lang="en-US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задолженности</a:t>
            </a:r>
            <a:r>
              <a:rPr lang="en-US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Futura PT Book" panose="020B0502020204020303" pitchFamily="34" charset="0"/>
              </a:rPr>
              <a:t>на условиях:</a:t>
            </a:r>
            <a:endParaRPr lang="en-US" sz="1600" b="1" dirty="0" smtClean="0">
              <a:solidFill>
                <a:schemeClr val="bg1"/>
              </a:solidFill>
              <a:latin typeface="Futura PT Book" panose="020B05020202040203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3452" y="4240520"/>
            <a:ext cx="1096888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Срок  принятия решения Банком </a:t>
            </a:r>
            <a:r>
              <a:rPr lang="ru-RU" sz="1300" b="1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не более 2-х </a:t>
            </a:r>
            <a:r>
              <a:rPr lang="ru-RU" sz="1300" b="1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дней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при 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наличии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вашего (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проекта) </a:t>
            </a:r>
            <a:r>
              <a:rPr lang="ru-RU" sz="1300" dirty="0" smtClean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контракта/условий </a:t>
            </a:r>
            <a:r>
              <a:rPr lang="ru-RU" sz="1300" dirty="0">
                <a:solidFill>
                  <a:schemeClr val="bg1">
                    <a:lumMod val="65000"/>
                  </a:schemeClr>
                </a:solidFill>
                <a:latin typeface="Futura PT Book" charset="0"/>
                <a:ea typeface="Futura PT Book" charset="0"/>
                <a:cs typeface="Futura PT Book" charset="0"/>
              </a:rPr>
              <a:t>тендера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1353" y="6253712"/>
            <a:ext cx="197291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30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  <a:sym typeface="DIN Alternate"/>
              </a:rPr>
              <a:t>* Не является офертой</a:t>
            </a:r>
            <a:endParaRPr lang="en-US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  <a:sym typeface="DIN Alternate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18049" y="5032683"/>
            <a:ext cx="3029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+7 (</a:t>
            </a:r>
            <a:r>
              <a:rPr lang="en-US" b="1" dirty="0"/>
              <a:t>926) 123-91-25</a:t>
            </a:r>
            <a:endParaRPr lang="ru-RU" b="1" dirty="0"/>
          </a:p>
          <a:p>
            <a:r>
              <a:rPr lang="ru-RU" b="1" dirty="0"/>
              <a:t>+7 (929) 985-28-27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240751" y="5032683"/>
            <a:ext cx="3148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hlinkClick r:id="rId2"/>
              </a:rPr>
              <a:t>vklimov@mtsbank.ru</a:t>
            </a:r>
            <a:endParaRPr lang="ru-RU" b="1" u="sng" dirty="0"/>
          </a:p>
          <a:p>
            <a:r>
              <a:rPr lang="ru-RU" b="1" u="sng" dirty="0">
                <a:hlinkClick r:id="rId3"/>
              </a:rPr>
              <a:t>VRyzhov@mtsbank.ru</a:t>
            </a:r>
            <a:endParaRPr lang="ru-RU" b="1" u="sng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258" y="5271210"/>
            <a:ext cx="358200" cy="2111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407" y="5249172"/>
            <a:ext cx="349436" cy="26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348</Words>
  <Application>Microsoft Office PowerPoint</Application>
  <PresentationFormat>Широкоэкранный</PresentationFormat>
  <Paragraphs>62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.AppleSystemUIFont</vt:lpstr>
      <vt:lpstr>Arial</vt:lpstr>
      <vt:lpstr>Calibri</vt:lpstr>
      <vt:lpstr>Calibri Light</vt:lpstr>
      <vt:lpstr>DIN Alternate</vt:lpstr>
      <vt:lpstr>Futura Medium</vt:lpstr>
      <vt:lpstr>Futura New bold</vt:lpstr>
      <vt:lpstr>Futura PT</vt:lpstr>
      <vt:lpstr>Futura PT Book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MTS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Попов Алексей Юрьевич</dc:creator>
  <cp:lastModifiedBy>Бородин Сергей Викторович</cp:lastModifiedBy>
  <cp:revision>33</cp:revision>
  <cp:lastPrinted>2019-02-12T07:03:12Z</cp:lastPrinted>
  <dcterms:created xsi:type="dcterms:W3CDTF">2019-02-11T12:54:07Z</dcterms:created>
  <dcterms:modified xsi:type="dcterms:W3CDTF">2019-02-26T13:19:44Z</dcterms:modified>
</cp:coreProperties>
</file>