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58" r:id="rId4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3B2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12" autoAdjust="0"/>
  </p:normalViewPr>
  <p:slideViewPr>
    <p:cSldViewPr snapToGrid="0">
      <p:cViewPr varScale="1">
        <p:scale>
          <a:sx n="87" d="100"/>
          <a:sy n="87" d="100"/>
        </p:scale>
        <p:origin x="-62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E2507-EAF8-46DC-A549-352572FDBE61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896AA-FA72-498C-B1EA-BB10EC544E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282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896AA-FA72-498C-B1EA-BB10EC544EB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605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E06B-F6EC-4E0C-93CA-A8B7B6359B4A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AD56-0C9E-4D72-8509-A86E890EB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761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E06B-F6EC-4E0C-93CA-A8B7B6359B4A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AD56-0C9E-4D72-8509-A86E890EB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869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E06B-F6EC-4E0C-93CA-A8B7B6359B4A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AD56-0C9E-4D72-8509-A86E890EB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887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E3D735C-5929-D745-BD4D-FADDDD6BB4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168" y="332657"/>
            <a:ext cx="10961440" cy="1008112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90000"/>
              </a:lnSpc>
              <a:defRPr sz="3600" b="1" i="0">
                <a:solidFill>
                  <a:schemeClr val="tx1"/>
                </a:solidFill>
                <a:latin typeface="Futura PT" panose="020B0502020204020303" pitchFamily="34" charset="0"/>
              </a:defRPr>
            </a:lvl1pPr>
          </a:lstStyle>
          <a:p>
            <a:r>
              <a:rPr lang="ru-RU" dirty="0"/>
              <a:t>Напиши говорящий заголовок в 1-3 строки, который отражает суть всего слайда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9B8FAD86-25FE-6D42-99D1-FA33B276E2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064552" y="654150"/>
            <a:ext cx="5898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30A300D-AA65-4E14-9EAD-452D5DCC8E1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9DC4F5A-DDC8-FB4A-B154-38E3042D32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92" b="22100"/>
          <a:stretch/>
        </p:blipFill>
        <p:spPr>
          <a:xfrm>
            <a:off x="10776520" y="6382432"/>
            <a:ext cx="811510" cy="28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43068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393" userDrawn="1">
          <p15:clr>
            <a:srgbClr val="FBAE40"/>
          </p15:clr>
        </p15:guide>
        <p15:guide id="2" pos="7287" userDrawn="1">
          <p15:clr>
            <a:srgbClr val="FBAE40"/>
          </p15:clr>
        </p15:guide>
        <p15:guide id="3" pos="3840" userDrawn="1">
          <p15:clr>
            <a:srgbClr val="FBAE40"/>
          </p15:clr>
        </p15:guide>
        <p15:guide id="4" orient="horz" pos="2160" userDrawn="1">
          <p15:clr>
            <a:srgbClr val="FBAE40"/>
          </p15:clr>
        </p15:guide>
        <p15:guide id="5" orient="horz" pos="3884" userDrawn="1">
          <p15:clr>
            <a:srgbClr val="FBAE40"/>
          </p15:clr>
        </p15:guide>
        <p15:guide id="6" orient="horz" pos="411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E06B-F6EC-4E0C-93CA-A8B7B6359B4A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AD56-0C9E-4D72-8509-A86E890EB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565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E06B-F6EC-4E0C-93CA-A8B7B6359B4A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AD56-0C9E-4D72-8509-A86E890EB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174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E06B-F6EC-4E0C-93CA-A8B7B6359B4A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AD56-0C9E-4D72-8509-A86E890EB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392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E06B-F6EC-4E0C-93CA-A8B7B6359B4A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AD56-0C9E-4D72-8509-A86E890EB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680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E06B-F6EC-4E0C-93CA-A8B7B6359B4A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AD56-0C9E-4D72-8509-A86E890EB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557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E06B-F6EC-4E0C-93CA-A8B7B6359B4A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AD56-0C9E-4D72-8509-A86E890EB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70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E06B-F6EC-4E0C-93CA-A8B7B6359B4A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AD56-0C9E-4D72-8509-A86E890EB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669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E06B-F6EC-4E0C-93CA-A8B7B6359B4A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AD56-0C9E-4D72-8509-A86E890EB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370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2E06B-F6EC-4E0C-93CA-A8B7B6359B4A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9AD56-0C9E-4D72-8509-A86E890EB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193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vklimov@mtsbank.r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mailto:VRyzhov@mtsbank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1">
            <a:extLst>
              <a:ext uri="{FF2B5EF4-FFF2-40B4-BE49-F238E27FC236}">
                <a16:creationId xmlns:a16="http://schemas.microsoft.com/office/drawing/2014/main" xmlns="" id="{BECBA654-22C4-324E-8ECC-270640AF1052}"/>
              </a:ext>
            </a:extLst>
          </p:cNvPr>
          <p:cNvSpPr txBox="1">
            <a:spLocks/>
          </p:cNvSpPr>
          <p:nvPr/>
        </p:nvSpPr>
        <p:spPr>
          <a:xfrm>
            <a:off x="623392" y="2204864"/>
            <a:ext cx="10163451" cy="720080"/>
          </a:xfrm>
          <a:prstGeom prst="rect">
            <a:avLst/>
          </a:prstGeom>
        </p:spPr>
        <p:txBody>
          <a:bodyPr lIns="0" tIns="0" rIns="0" bIns="0"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ru-RU" sz="3600" b="1" i="0" kern="1200">
                <a:solidFill>
                  <a:schemeClr val="tx1"/>
                </a:solidFill>
                <a:latin typeface="Futura PT" panose="020B0502020204020303" pitchFamily="34" charset="0"/>
                <a:ea typeface="+mj-ea"/>
                <a:cs typeface="Arial" pitchFamily="34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dirty="0" smtClean="0">
                <a:solidFill>
                  <a:srgbClr val="EE1C25"/>
                </a:solidFill>
                <a:latin typeface="Futura New bold"/>
              </a:rPr>
              <a:t>ПАО «МТС-БАНК»</a:t>
            </a:r>
            <a:endParaRPr lang="ru-RU" dirty="0">
              <a:solidFill>
                <a:srgbClr val="EE1C25"/>
              </a:solidFill>
              <a:latin typeface="Futura New bold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1384" y="6487904"/>
            <a:ext cx="5760640" cy="405445"/>
          </a:xfrm>
          <a:prstGeom prst="rect">
            <a:avLst/>
          </a:prstGeom>
        </p:spPr>
        <p:txBody>
          <a:bodyPr lIns="0" tIns="0" rIns="0" bIns="0"/>
          <a:lstStyle>
            <a:defPPr>
              <a:defRPr lang="ru-RU"/>
            </a:defPPr>
            <a:lvl1pPr>
              <a:spcBef>
                <a:spcPct val="20000"/>
              </a:spcBef>
              <a:buClr>
                <a:srgbClr val="C00000"/>
              </a:buClr>
              <a:defRPr>
                <a:solidFill>
                  <a:schemeClr val="bg1"/>
                </a:solidFill>
                <a:latin typeface="Futura PT Book" panose="020B0502020204020303" pitchFamily="34" charset="0"/>
                <a:cs typeface="Arial" pitchFamily="34" charset="0"/>
              </a:defRPr>
            </a:lvl1pPr>
          </a:lstStyle>
          <a:p>
            <a:r>
              <a:rPr lang="ru-RU" sz="1200" dirty="0"/>
              <a:t>Генеральная лицензия № 2268 от 17.12.2014 года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23392" y="6263915"/>
            <a:ext cx="5760640" cy="405445"/>
          </a:xfrm>
          <a:prstGeom prst="rect">
            <a:avLst/>
          </a:prstGeom>
        </p:spPr>
        <p:txBody>
          <a:bodyPr lIns="0" tIns="0" rIns="0" bIns="0"/>
          <a:lstStyle>
            <a:defPPr>
              <a:defRPr lang="ru-RU"/>
            </a:defPPr>
            <a:lvl1pPr>
              <a:spcBef>
                <a:spcPct val="20000"/>
              </a:spcBef>
              <a:buClr>
                <a:srgbClr val="C00000"/>
              </a:buClr>
              <a:defRPr>
                <a:solidFill>
                  <a:schemeClr val="bg1"/>
                </a:solidFill>
                <a:latin typeface="Futura PT Book" panose="020B0502020204020303" pitchFamily="34" charset="0"/>
                <a:cs typeface="Arial" pitchFamily="34" charset="0"/>
              </a:defRPr>
            </a:lvl1pPr>
          </a:lstStyle>
          <a:p>
            <a:r>
              <a:rPr lang="ru-RU" sz="1200" dirty="0">
                <a:solidFill>
                  <a:srgbClr val="D12D25"/>
                </a:solidFill>
              </a:rPr>
              <a:t>Генеральная лицензия № 2268 от 17.12.2014 года</a:t>
            </a:r>
          </a:p>
        </p:txBody>
      </p:sp>
      <p:pic>
        <p:nvPicPr>
          <p:cNvPr id="33" name="Рисунок 5" descr="MTSBank_rus-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392" y="359083"/>
            <a:ext cx="1950332" cy="41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8408" y="5830527"/>
            <a:ext cx="2162175" cy="8667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328248" y="3717032"/>
            <a:ext cx="3240360" cy="1872208"/>
          </a:xfrm>
          <a:prstGeom prst="rect">
            <a:avLst/>
          </a:prstGeom>
        </p:spPr>
        <p:txBody>
          <a:bodyPr lIns="108000" tIns="36000" rIns="108000" bIns="72000" anchor="ctr" anchorCtr="0"/>
          <a:lstStyle>
            <a:defPPr>
              <a:defRPr lang="ru-RU"/>
            </a:defPPr>
            <a:lvl1pPr algn="r" eaLnBrk="1" hangingPunct="1">
              <a:defRPr sz="3600" b="1" baseline="0">
                <a:latin typeface="Futura New bold"/>
                <a:ea typeface="+mj-ea"/>
                <a:cs typeface="Arial" pitchFamily="34" charset="0"/>
              </a:defRPr>
            </a:lvl1pPr>
            <a:lvl2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/>
            <a:r>
              <a:rPr lang="ru-RU" dirty="0">
                <a:solidFill>
                  <a:srgbClr val="262626"/>
                </a:solidFill>
                <a:latin typeface="+mj-lt"/>
              </a:rPr>
              <a:t>Ф</a:t>
            </a:r>
            <a:r>
              <a:rPr lang="ru-RU" dirty="0" smtClean="0">
                <a:solidFill>
                  <a:srgbClr val="262626"/>
                </a:solidFill>
                <a:latin typeface="+mj-lt"/>
              </a:rPr>
              <a:t>акторинг</a:t>
            </a:r>
            <a:endParaRPr lang="ru-RU" dirty="0">
              <a:solidFill>
                <a:srgbClr val="262626"/>
              </a:solidFill>
              <a:latin typeface="+mj-lt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079776" y="3717032"/>
            <a:ext cx="50098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711624" y="5591076"/>
            <a:ext cx="50098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8453785" y="4853742"/>
            <a:ext cx="2629246" cy="5778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EE1C25"/>
                </a:solidFill>
                <a:latin typeface="+mj-lt"/>
              </a:rPr>
              <a:t>для Покупателя</a:t>
            </a:r>
            <a:endParaRPr lang="ru-RU" sz="2400" b="1" dirty="0">
              <a:solidFill>
                <a:srgbClr val="EE1C25"/>
              </a:solidFill>
              <a:latin typeface="+mj-lt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973212" y="6333803"/>
            <a:ext cx="5218788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84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5" descr="MTSBank_rus-1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0720" y="254807"/>
            <a:ext cx="1470255" cy="310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764745" y="156168"/>
            <a:ext cx="72302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Реверсивный факторинг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 продукт, при котором поставщики, предоставляя Вам отсрочку, получают финансирование по каждой подтвержденной Вами поставке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3963" y="2252706"/>
            <a:ext cx="2754983" cy="134082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748454" y="1048545"/>
            <a:ext cx="17341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ПРЕИМУЩЕСТВА</a:t>
            </a:r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45032" y="1165122"/>
            <a:ext cx="31249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Преимущества для покупателя: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96012" y="1433763"/>
            <a:ext cx="52257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Увеличение отсрочки платежа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Возможность получения от поставщика дополнительной скидки за быструю оплату и увеличение объемов закупок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Простая схема: подтвердили получение поставки, поставщик сразу получил деньги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16839" y="3717275"/>
            <a:ext cx="1740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ТРУДОЗАТРАТЫ УЧАСТНИКОВ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52586" y="2492025"/>
            <a:ext cx="31249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Преимущества для поставщика: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803565" y="2715475"/>
            <a:ext cx="52257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Финансирование по факту отгрузки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Высвобождение дополнительного оборотного капитала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Безрегрессная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схема для поставщика, снижение риска неоплаты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803565" y="4031382"/>
            <a:ext cx="549687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SzPct val="100000"/>
              <a:buFont typeface="+mj-lt"/>
              <a:buAutoNum type="arabicPeriod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Сбор пакета документов для покупателя</a:t>
            </a:r>
          </a:p>
          <a:p>
            <a:pPr marL="285750" indent="-285750">
              <a:buSzPct val="100000"/>
              <a:buFont typeface="+mj-lt"/>
              <a:buAutoNum type="arabicPeriod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Кредитный анализ и утверждение лимита на покупателя</a:t>
            </a:r>
          </a:p>
          <a:p>
            <a:pPr marL="285750" indent="-285750">
              <a:buSzPct val="100000"/>
              <a:buFont typeface="+mj-lt"/>
              <a:buAutoNum type="arabicPeriod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Подписание договоров факторинга с покупателем и поставщиком</a:t>
            </a:r>
          </a:p>
          <a:p>
            <a:pPr marL="285750" indent="-285750">
              <a:buSzPct val="100000"/>
              <a:buFont typeface="+mj-lt"/>
              <a:buAutoNum type="arabicPeriod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Подключение покупателя и поставщика к ЭДО Банка</a:t>
            </a:r>
          </a:p>
          <a:p>
            <a:pPr marL="285750" indent="-285750">
              <a:buSzPct val="100000"/>
              <a:buFont typeface="+mj-lt"/>
              <a:buAutoNum type="arabicPeriod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Отгрузка товара в рамках факторинга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18638" y="3749786"/>
            <a:ext cx="3916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Кредитный процесс для покупателя: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18638" y="5105604"/>
            <a:ext cx="3916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Постоянный операционный процесс: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803565" y="5352358"/>
            <a:ext cx="59602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+mj-lt"/>
              <a:buAutoNum type="arabicPeriod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Предоставление поставщиком в Банк документов, подтверждающих действительность денежного требования</a:t>
            </a:r>
          </a:p>
          <a:p>
            <a:pPr marL="285750" indent="-285750">
              <a:buFont typeface="+mj-lt"/>
              <a:buAutoNum type="arabicPeriod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Подтверждение поставок покупателем</a:t>
            </a:r>
          </a:p>
          <a:p>
            <a:pPr marL="285750" indent="-285750">
              <a:buFont typeface="+mj-lt"/>
              <a:buAutoNum type="arabicPeriod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Выплата поставщику финансирования</a:t>
            </a:r>
          </a:p>
          <a:p>
            <a:pPr marL="285750" indent="-285750">
              <a:buFont typeface="+mj-lt"/>
              <a:buAutoNum type="arabicPeriod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Операционное сопровождение и управление дебиторской задолженностью</a:t>
            </a:r>
          </a:p>
          <a:p>
            <a:pPr marL="285750" indent="-285750">
              <a:buFont typeface="+mj-lt"/>
              <a:buAutoNum type="arabicPeriod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Ежеквартальный мониторинг, ежегодный пересмотр лимита Банком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323653" y="1011233"/>
            <a:ext cx="1723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ЭТАПЫ СДЕЛКИ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6967583" y="1247586"/>
            <a:ext cx="43869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+mj-lt"/>
              <a:buAutoNum type="arabicPeriod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Осуществление поставок продукции</a:t>
            </a:r>
          </a:p>
          <a:p>
            <a:pPr marL="285750" indent="-285750">
              <a:buFont typeface="+mj-lt"/>
              <a:buAutoNum type="arabicPeriod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Передача реестра требований на финансирование</a:t>
            </a:r>
          </a:p>
          <a:p>
            <a:pPr marL="285750" indent="-285750">
              <a:buFont typeface="+mj-lt"/>
              <a:buAutoNum type="arabicPeriod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Подтверждение реестра</a:t>
            </a:r>
          </a:p>
          <a:p>
            <a:pPr marL="285750" indent="-285750">
              <a:buFont typeface="+mj-lt"/>
              <a:buAutoNum type="arabicPeriod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Выплата финансирования по уступленным поставкам</a:t>
            </a:r>
          </a:p>
          <a:p>
            <a:pPr marL="285750" indent="-285750">
              <a:buFont typeface="+mj-lt"/>
              <a:buAutoNum type="arabicPeriod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Оплата поставки покупателем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582916" y="3833337"/>
            <a:ext cx="12246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КОМИССИЯ</a:t>
            </a:r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007768" y="4582384"/>
            <a:ext cx="44397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+mj-lt"/>
              <a:buAutoNum type="arabicPeriod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Всю комиссию оплачивает Поставщик (стандартный вариант)</a:t>
            </a:r>
          </a:p>
          <a:p>
            <a:pPr marL="285750" indent="-285750">
              <a:buFont typeface="+mj-lt"/>
              <a:buAutoNum type="arabicPeriod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Всю комиссию оплачивает Покупатель</a:t>
            </a:r>
          </a:p>
          <a:p>
            <a:pPr marL="285750" indent="-285750">
              <a:buFont typeface="+mj-lt"/>
              <a:buAutoNum type="arabicPeriod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Комиссия делится между Поставщиком и Покупателем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V="1">
            <a:off x="6750288" y="795337"/>
            <a:ext cx="1236" cy="6062663"/>
          </a:xfrm>
          <a:prstGeom prst="line">
            <a:avLst/>
          </a:prstGeom>
          <a:ln w="19050">
            <a:solidFill>
              <a:srgbClr val="0093B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761925" y="5634698"/>
            <a:ext cx="28209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 Размер комиссии определяется индивидуально, по итогам кредитного анализа бизнеса Покупателя и условий договора поставки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0" y="3597779"/>
            <a:ext cx="12192000" cy="391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Дуга 45"/>
          <p:cNvSpPr/>
          <p:nvPr/>
        </p:nvSpPr>
        <p:spPr>
          <a:xfrm rot="19396809">
            <a:off x="9501327" y="5967100"/>
            <a:ext cx="5112568" cy="5112568"/>
          </a:xfrm>
          <a:prstGeom prst="arc">
            <a:avLst>
              <a:gd name="adj1" fmla="val 15437137"/>
              <a:gd name="adj2" fmla="val 18593941"/>
            </a:avLst>
          </a:prstGeom>
          <a:ln>
            <a:solidFill>
              <a:srgbClr val="D02D2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Двойные круглые скобки 67"/>
          <p:cNvSpPr/>
          <p:nvPr/>
        </p:nvSpPr>
        <p:spPr>
          <a:xfrm>
            <a:off x="4764745" y="1036967"/>
            <a:ext cx="1648849" cy="369332"/>
          </a:xfrm>
          <a:prstGeom prst="bracketPair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" name="Двойные круглые скобки 68"/>
          <p:cNvSpPr/>
          <p:nvPr/>
        </p:nvSpPr>
        <p:spPr>
          <a:xfrm>
            <a:off x="10271941" y="982175"/>
            <a:ext cx="1663205" cy="369332"/>
          </a:xfrm>
          <a:prstGeom prst="bracketPair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" name="Двойные круглые скобки 72"/>
          <p:cNvSpPr/>
          <p:nvPr/>
        </p:nvSpPr>
        <p:spPr>
          <a:xfrm>
            <a:off x="4774885" y="3757366"/>
            <a:ext cx="1648849" cy="402417"/>
          </a:xfrm>
          <a:prstGeom prst="bracketPair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4" name="Двойные круглые скобки 73"/>
          <p:cNvSpPr/>
          <p:nvPr/>
        </p:nvSpPr>
        <p:spPr>
          <a:xfrm>
            <a:off x="10533484" y="3797041"/>
            <a:ext cx="1303346" cy="369332"/>
          </a:xfrm>
          <a:prstGeom prst="bracketPair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1807547" y="3671108"/>
            <a:ext cx="255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7007768" y="4352930"/>
            <a:ext cx="31249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Возможна вариативность:</a:t>
            </a:r>
          </a:p>
        </p:txBody>
      </p:sp>
    </p:spTree>
    <p:extLst>
      <p:ext uri="{BB962C8B-B14F-4D97-AF65-F5344CB8AC3E}">
        <p14:creationId xmlns:p14="http://schemas.microsoft.com/office/powerpoint/2010/main" val="1497267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5" descr="MTSBank_rus-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745" y="240645"/>
            <a:ext cx="2113969" cy="44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71940" y="1141198"/>
            <a:ext cx="81444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>
                <a:solidFill>
                  <a:srgbClr val="262626"/>
                </a:solidFill>
                <a:latin typeface="Futura Medium" charset="0"/>
                <a:ea typeface="Futura Medium" charset="0"/>
                <a:cs typeface="Futura Medium" charset="0"/>
              </a:rPr>
              <a:t>Побеждайте с факторингом </a:t>
            </a:r>
            <a:br>
              <a:rPr lang="ru-RU" sz="3000" b="1" dirty="0">
                <a:solidFill>
                  <a:srgbClr val="262626"/>
                </a:solidFill>
                <a:latin typeface="Futura Medium" charset="0"/>
                <a:ea typeface="Futura Medium" charset="0"/>
                <a:cs typeface="Futura Medium" charset="0"/>
              </a:rPr>
            </a:br>
            <a:r>
              <a:rPr lang="ru-RU" sz="3000" b="1" dirty="0">
                <a:solidFill>
                  <a:srgbClr val="262626"/>
                </a:solidFill>
                <a:latin typeface="Futura Medium" charset="0"/>
                <a:ea typeface="Futura Medium" charset="0"/>
                <a:cs typeface="Futura Medium" charset="0"/>
              </a:rPr>
              <a:t>от МТС Банка</a:t>
            </a:r>
            <a:r>
              <a:rPr lang="ru-RU" sz="3000" b="1" dirty="0" smtClean="0">
                <a:solidFill>
                  <a:srgbClr val="262626"/>
                </a:solidFill>
                <a:latin typeface="Futura Medium" charset="0"/>
                <a:ea typeface="Futura Medium" charset="0"/>
                <a:cs typeface="Futura Medium" charset="0"/>
              </a:rPr>
              <a:t>!</a:t>
            </a:r>
            <a:r>
              <a:rPr lang="ru-RU" sz="3000" b="1" dirty="0" smtClean="0">
                <a:solidFill>
                  <a:srgbClr val="FFFFFF">
                    <a:lumMod val="65000"/>
                  </a:srgbClr>
                </a:solidFill>
                <a:latin typeface="Futura Medium" charset="0"/>
                <a:ea typeface="Futura Medium" charset="0"/>
                <a:cs typeface="Futura Medium" charset="0"/>
              </a:rPr>
              <a:t>*</a:t>
            </a:r>
            <a:endParaRPr lang="ru-RU" sz="3000" b="1" dirty="0">
              <a:solidFill>
                <a:srgbClr val="FFFFFF">
                  <a:lumMod val="65000"/>
                </a:srgbClr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78492" y="5032683"/>
            <a:ext cx="8157933" cy="1038628"/>
          </a:xfrm>
          <a:prstGeom prst="roundRect">
            <a:avLst>
              <a:gd name="adj" fmla="val 9377"/>
            </a:avLst>
          </a:prstGeom>
          <a:noFill/>
          <a:ln w="12700">
            <a:solidFill>
              <a:srgbClr val="DED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04714" y="4938690"/>
            <a:ext cx="24021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u="sng" dirty="0" smtClean="0"/>
          </a:p>
          <a:p>
            <a:r>
              <a:rPr lang="ru-RU" u="sng" dirty="0" smtClean="0"/>
              <a:t>Климов </a:t>
            </a:r>
            <a:r>
              <a:rPr lang="ru-RU" u="sng" dirty="0"/>
              <a:t>Виталий </a:t>
            </a:r>
          </a:p>
          <a:p>
            <a:r>
              <a:rPr lang="ru-RU" u="sng" dirty="0"/>
              <a:t>Рыжов Владислав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14124" y="2452347"/>
            <a:ext cx="3756291" cy="1753298"/>
          </a:xfrm>
          <a:prstGeom prst="roundRect">
            <a:avLst>
              <a:gd name="adj" fmla="val 2349"/>
            </a:avLst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07829" y="2793295"/>
            <a:ext cx="4042121" cy="1036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800"/>
              </a:spcAft>
              <a:buClr>
                <a:srgbClr val="EA222D"/>
              </a:buClr>
              <a:buSzPct val="50000"/>
              <a:buFont typeface=".AppleSystemUIFont" charset="-120"/>
              <a:buChar char="●"/>
            </a:pPr>
            <a:r>
              <a:rPr lang="ru-RU" sz="1600" b="1" dirty="0">
                <a:solidFill>
                  <a:srgbClr val="262626"/>
                </a:solidFill>
                <a:latin typeface="Futura PT Book" charset="0"/>
                <a:ea typeface="Futura PT Book" charset="0"/>
                <a:cs typeface="Futura PT Book" charset="0"/>
              </a:rPr>
              <a:t>от 11%</a:t>
            </a:r>
            <a:r>
              <a:rPr lang="ru-RU" sz="1600" dirty="0">
                <a:solidFill>
                  <a:srgbClr val="262626"/>
                </a:solidFill>
                <a:latin typeface="Futura PT Book" charset="0"/>
                <a:ea typeface="Futura PT Book" charset="0"/>
                <a:cs typeface="Futura PT Book" charset="0"/>
              </a:rPr>
              <a:t> годовых без НДС</a:t>
            </a:r>
            <a:endParaRPr lang="ru-RU" sz="1600" b="1" dirty="0">
              <a:solidFill>
                <a:srgbClr val="262626"/>
              </a:solidFill>
              <a:latin typeface="Futura PT Book" charset="0"/>
              <a:ea typeface="Futura PT Book" charset="0"/>
              <a:cs typeface="Futura PT Book" charset="0"/>
            </a:endParaRPr>
          </a:p>
          <a:p>
            <a:pPr marL="285750" indent="-285750">
              <a:spcAft>
                <a:spcPts val="800"/>
              </a:spcAft>
              <a:buClr>
                <a:srgbClr val="EA222D"/>
              </a:buClr>
              <a:buSzPct val="50000"/>
              <a:buFont typeface=".AppleSystemUIFont" charset="-120"/>
              <a:buChar char="●"/>
            </a:pPr>
            <a:r>
              <a:rPr lang="ru-RU" sz="1600" b="1" dirty="0">
                <a:solidFill>
                  <a:srgbClr val="262626"/>
                </a:solidFill>
                <a:latin typeface="Futura PT Book" charset="0"/>
                <a:ea typeface="Futura PT Book" charset="0"/>
                <a:cs typeface="Futura PT Book" charset="0"/>
              </a:rPr>
              <a:t>до 100%</a:t>
            </a:r>
            <a:r>
              <a:rPr lang="ru-RU" sz="1600" dirty="0">
                <a:solidFill>
                  <a:srgbClr val="262626"/>
                </a:solidFill>
                <a:latin typeface="Futura PT Book" charset="0"/>
                <a:ea typeface="Futura PT Book" charset="0"/>
                <a:cs typeface="Futura PT Book" charset="0"/>
              </a:rPr>
              <a:t> от суммы поставки</a:t>
            </a:r>
            <a:endParaRPr lang="ru-RU" sz="1600" b="1" dirty="0">
              <a:solidFill>
                <a:srgbClr val="262626"/>
              </a:solidFill>
              <a:latin typeface="Futura PT Book" charset="0"/>
              <a:ea typeface="Futura PT Book" charset="0"/>
              <a:cs typeface="Futura PT Book" charset="0"/>
            </a:endParaRPr>
          </a:p>
          <a:p>
            <a:pPr marL="285750" indent="-285750">
              <a:spcAft>
                <a:spcPts val="800"/>
              </a:spcAft>
              <a:buClr>
                <a:srgbClr val="EA222D"/>
              </a:buClr>
              <a:buSzPct val="50000"/>
              <a:buFont typeface=".AppleSystemUIFont" charset="-120"/>
              <a:buChar char="●"/>
            </a:pPr>
            <a:r>
              <a:rPr lang="ru-RU" sz="1600" dirty="0">
                <a:solidFill>
                  <a:srgbClr val="262626"/>
                </a:solidFill>
                <a:latin typeface="Futura PT Book" charset="0"/>
                <a:ea typeface="Futura PT Book" charset="0"/>
                <a:cs typeface="Futura PT Book" charset="0"/>
              </a:rPr>
              <a:t>срок </a:t>
            </a:r>
            <a:r>
              <a:rPr lang="ru-RU" sz="1600" b="1" dirty="0">
                <a:solidFill>
                  <a:srgbClr val="262626"/>
                </a:solidFill>
                <a:latin typeface="Futura PT Book" charset="0"/>
                <a:ea typeface="Futura PT Book" charset="0"/>
                <a:cs typeface="Futura PT Book" charset="0"/>
              </a:rPr>
              <a:t>до 180 дней</a:t>
            </a:r>
            <a:endParaRPr lang="ru-RU" sz="1600" dirty="0">
              <a:solidFill>
                <a:srgbClr val="262626"/>
              </a:solidFill>
              <a:latin typeface="Futura PT Book" charset="0"/>
              <a:ea typeface="Futura PT Book" charset="0"/>
              <a:cs typeface="Futura PT Book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91216" y="2430508"/>
            <a:ext cx="4052945" cy="1796976"/>
          </a:xfrm>
          <a:prstGeom prst="roundRect">
            <a:avLst>
              <a:gd name="adj" fmla="val 4219"/>
            </a:avLst>
          </a:prstGeom>
          <a:solidFill>
            <a:srgbClr val="C0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94597" y="2898877"/>
            <a:ext cx="35741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FFFFFF"/>
                </a:solidFill>
                <a:latin typeface="Futura PT Book" panose="020B0502020204020303" pitchFamily="34" charset="0"/>
              </a:rPr>
              <a:t>Факторинг — финансирование </a:t>
            </a:r>
            <a:br>
              <a:rPr lang="ru-RU" sz="1600" b="1" dirty="0">
                <a:solidFill>
                  <a:srgbClr val="FFFFFF"/>
                </a:solidFill>
                <a:latin typeface="Futura PT Book" panose="020B0502020204020303" pitchFamily="34" charset="0"/>
              </a:rPr>
            </a:br>
            <a:r>
              <a:rPr lang="ru-RU" sz="1600" b="1" dirty="0">
                <a:solidFill>
                  <a:srgbClr val="FFFFFF"/>
                </a:solidFill>
                <a:latin typeface="Futura PT Book" panose="020B0502020204020303" pitchFamily="34" charset="0"/>
              </a:rPr>
              <a:t>под уступку дебиторской</a:t>
            </a:r>
            <a:r>
              <a:rPr lang="en-US" sz="1600" b="1" dirty="0">
                <a:solidFill>
                  <a:srgbClr val="FFFFFF"/>
                </a:solidFill>
                <a:latin typeface="Futura PT Book" panose="020B0502020204020303" pitchFamily="34" charset="0"/>
              </a:rPr>
              <a:t> </a:t>
            </a:r>
            <a:r>
              <a:rPr lang="ru-RU" sz="1600" b="1" dirty="0">
                <a:solidFill>
                  <a:srgbClr val="FFFFFF"/>
                </a:solidFill>
                <a:latin typeface="Futura PT Book" panose="020B0502020204020303" pitchFamily="34" charset="0"/>
              </a:rPr>
              <a:t> задолженности</a:t>
            </a:r>
            <a:r>
              <a:rPr lang="en-US" sz="1600" b="1" dirty="0">
                <a:solidFill>
                  <a:srgbClr val="FFFFFF"/>
                </a:solidFill>
                <a:latin typeface="Futura PT Book" panose="020B0502020204020303" pitchFamily="34" charset="0"/>
              </a:rPr>
              <a:t> </a:t>
            </a:r>
            <a:r>
              <a:rPr lang="ru-RU" sz="1600" b="1" dirty="0">
                <a:solidFill>
                  <a:srgbClr val="FFFFFF"/>
                </a:solidFill>
                <a:latin typeface="Futura PT Book" panose="020B0502020204020303" pitchFamily="34" charset="0"/>
              </a:rPr>
              <a:t>на условиях:</a:t>
            </a:r>
            <a:endParaRPr lang="en-US" sz="1600" b="1" dirty="0">
              <a:solidFill>
                <a:srgbClr val="FFFFFF"/>
              </a:solidFill>
              <a:latin typeface="Futura PT Book" panose="020B05020202040203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83432" y="4252258"/>
            <a:ext cx="943782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Срок  принятия решения Банком </a:t>
            </a:r>
            <a:r>
              <a:rPr lang="ru-RU" sz="1300" b="1" dirty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не более </a:t>
            </a:r>
            <a:r>
              <a:rPr lang="ru-RU" sz="1300" b="1" dirty="0" smtClean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30 </a:t>
            </a:r>
            <a:r>
              <a:rPr lang="ru-RU" sz="1300" b="1" dirty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дней </a:t>
            </a:r>
            <a:r>
              <a:rPr lang="ru-RU" sz="1300" smtClean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с момента </a:t>
            </a:r>
            <a:r>
              <a:rPr lang="ru-RU" sz="1300" dirty="0" smtClean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предоставления полного пакета документов</a:t>
            </a:r>
            <a:endParaRPr lang="ru-RU" sz="1300" dirty="0">
              <a:solidFill>
                <a:srgbClr val="FFFFFF">
                  <a:lumMod val="65000"/>
                </a:srgbClr>
              </a:solidFill>
              <a:latin typeface="Futura PT Book" charset="0"/>
              <a:ea typeface="Futura PT Book" charset="0"/>
              <a:cs typeface="Futura PT Book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85015" y="6253712"/>
            <a:ext cx="1736373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  <a:sym typeface="DIN Alternate"/>
              </a:rPr>
              <a:t>* Не является офертой</a:t>
            </a:r>
            <a:endParaRPr lang="en-US" sz="1300" dirty="0">
              <a:solidFill>
                <a:srgbClr val="FFFFFF">
                  <a:lumMod val="65000"/>
                </a:srgbClr>
              </a:solidFill>
              <a:latin typeface="Futura PT Book" charset="0"/>
              <a:ea typeface="Futura PT Book" charset="0"/>
              <a:cs typeface="Futura PT Book" charset="0"/>
              <a:sym typeface="DIN Alternate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53476" y="5230610"/>
            <a:ext cx="22062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+7 (</a:t>
            </a:r>
            <a:r>
              <a:rPr lang="en-US" dirty="0"/>
              <a:t>926) 123-91-25</a:t>
            </a:r>
            <a:endParaRPr lang="ru-RU" dirty="0"/>
          </a:p>
          <a:p>
            <a:r>
              <a:rPr lang="ru-RU" dirty="0"/>
              <a:t>+7 (929) 985-28-27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680177" y="5248837"/>
            <a:ext cx="24902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u="sng" dirty="0">
                <a:hlinkClick r:id="rId3"/>
              </a:rPr>
              <a:t>vklimov@mtsbank.ru</a:t>
            </a:r>
            <a:endParaRPr lang="ru-RU" sz="1600" b="1" u="sng" dirty="0"/>
          </a:p>
          <a:p>
            <a:r>
              <a:rPr lang="ru-RU" sz="1600" b="1" u="sng" dirty="0">
                <a:hlinkClick r:id="rId4"/>
              </a:rPr>
              <a:t>VRyzhov@mtsbank.ru</a:t>
            </a:r>
            <a:endParaRPr lang="ru-RU" sz="1600" b="1" u="sng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852" y="5435630"/>
            <a:ext cx="268650" cy="211187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479" y="5394087"/>
            <a:ext cx="262077" cy="262077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6973212" y="836712"/>
            <a:ext cx="5218788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353476" y="2060848"/>
            <a:ext cx="6969424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0" y="6165304"/>
            <a:ext cx="6969424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983433" y="4544646"/>
            <a:ext cx="935185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Узнайте подробнее о </a:t>
            </a:r>
            <a:r>
              <a:rPr lang="ru-RU" sz="1300" dirty="0" err="1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факториновых</a:t>
            </a:r>
            <a:r>
              <a:rPr lang="ru-RU" sz="1300" dirty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 решениях и индивидуальных условиях для В</a:t>
            </a:r>
            <a:r>
              <a:rPr lang="ru-RU" sz="1300" dirty="0" smtClean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ашей </a:t>
            </a:r>
            <a:r>
              <a:rPr lang="ru-RU" sz="1300" dirty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компании у нашего консультанта</a:t>
            </a:r>
          </a:p>
        </p:txBody>
      </p:sp>
    </p:spTree>
    <p:extLst>
      <p:ext uri="{BB962C8B-B14F-4D97-AF65-F5344CB8AC3E}">
        <p14:creationId xmlns:p14="http://schemas.microsoft.com/office/powerpoint/2010/main" val="235322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270</Words>
  <Application>Microsoft Office PowerPoint</Application>
  <PresentationFormat>Произвольный</PresentationFormat>
  <Paragraphs>57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Company>MTS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Попов Алексей Юрьевич</dc:creator>
  <cp:lastModifiedBy>Ершен Яна Викторовна</cp:lastModifiedBy>
  <cp:revision>24</cp:revision>
  <cp:lastPrinted>2019-02-11T14:41:16Z</cp:lastPrinted>
  <dcterms:created xsi:type="dcterms:W3CDTF">2019-02-11T12:54:07Z</dcterms:created>
  <dcterms:modified xsi:type="dcterms:W3CDTF">2019-03-13T13:28:58Z</dcterms:modified>
</cp:coreProperties>
</file>